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0" r:id="rId1"/>
  </p:sldMasterIdLst>
  <p:notesMasterIdLst>
    <p:notesMasterId r:id="rId53"/>
  </p:notesMasterIdLst>
  <p:sldIdLst>
    <p:sldId id="256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331" r:id="rId10"/>
    <p:sldId id="270" r:id="rId11"/>
    <p:sldId id="271" r:id="rId12"/>
    <p:sldId id="272" r:id="rId13"/>
    <p:sldId id="273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6" r:id="rId30"/>
    <p:sldId id="297" r:id="rId31"/>
    <p:sldId id="298" r:id="rId32"/>
    <p:sldId id="299" r:id="rId33"/>
    <p:sldId id="300" r:id="rId34"/>
    <p:sldId id="305" r:id="rId35"/>
    <p:sldId id="306" r:id="rId36"/>
    <p:sldId id="307" r:id="rId37"/>
    <p:sldId id="309" r:id="rId38"/>
    <p:sldId id="310" r:id="rId39"/>
    <p:sldId id="311" r:id="rId40"/>
    <p:sldId id="317" r:id="rId41"/>
    <p:sldId id="318" r:id="rId42"/>
    <p:sldId id="320" r:id="rId43"/>
    <p:sldId id="321" r:id="rId44"/>
    <p:sldId id="319" r:id="rId45"/>
    <p:sldId id="322" r:id="rId46"/>
    <p:sldId id="323" r:id="rId47"/>
    <p:sldId id="324" r:id="rId48"/>
    <p:sldId id="325" r:id="rId49"/>
    <p:sldId id="326" r:id="rId50"/>
    <p:sldId id="327" r:id="rId51"/>
    <p:sldId id="330" r:id="rId52"/>
  </p:sldIdLst>
  <p:sldSz cx="9144000" cy="6858000" type="screen4x3"/>
  <p:notesSz cx="6858000" cy="9144000"/>
  <p:defaultTextStyle>
    <a:defPPr>
      <a:defRPr lang="en-US"/>
    </a:defPPr>
    <a:lvl1pPr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">
          <p15:clr>
            <a:srgbClr val="A4A3A4"/>
          </p15:clr>
        </p15:guide>
        <p15:guide id="2" pos="288">
          <p15:clr>
            <a:srgbClr val="A4A3A4"/>
          </p15:clr>
        </p15:guide>
        <p15:guide id="3" pos="5424">
          <p15:clr>
            <a:srgbClr val="A4A3A4"/>
          </p15:clr>
        </p15:guide>
        <p15:guide id="4" pos="300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Gambrel" initials="BG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1419"/>
    <a:srgbClr val="0072C6"/>
    <a:srgbClr val="0000FF"/>
    <a:srgbClr val="000066"/>
    <a:srgbClr val="0000CC"/>
    <a:srgbClr val="DECD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3" autoAdjust="0"/>
    <p:restoredTop sz="90603" autoAdjust="0"/>
  </p:normalViewPr>
  <p:slideViewPr>
    <p:cSldViewPr>
      <p:cViewPr varScale="1">
        <p:scale>
          <a:sx n="65" d="100"/>
          <a:sy n="65" d="100"/>
        </p:scale>
        <p:origin x="843" y="42"/>
      </p:cViewPr>
      <p:guideLst>
        <p:guide orient="horz" pos="1008"/>
        <p:guide pos="288"/>
        <p:guide pos="5424"/>
        <p:guide pos="300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280ED1C-4248-4D12-A428-232B8B03309D}" type="datetimeFigureOut">
              <a:rPr lang="en-US"/>
              <a:pPr>
                <a:defRPr/>
              </a:pPr>
              <a:t>4/11/2016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28BCDC7-795C-45EE-A9AA-E637D74161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743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DBF21D6-1232-4A45-9874-F1E25BDAB220}" type="slidenum">
              <a:rPr lang="en-US" smtClean="0"/>
              <a:pPr eaLnBrk="1" hangingPunct="1"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85717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Take Note: In the Get External Data—Excel Spreadsheet dialog box, Access also allows you to append a copy of the records to an existing table in the database. You can choose Append a copy of the records to the table and then select an available table from the drop-down list.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8BCDC7-795C-45EE-A9AA-E637D7416180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08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Take Note: Access reviews the first eight rows in each column to suggest the data type for the corresponding field. If the column contains different types of values, the wizard suggests a data type that is compatible with all of the values in the column—usually the Short Text data type. Although you can choose a different data type, values that are not compatible with the chosen data type will be ignored or converted incorrectly during the import process.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8BCDC7-795C-45EE-A9AA-E637D7416180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7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baseline="0" smtClean="0">
                <a:latin typeface="Segoe"/>
                <a:ea typeface="ＭＳ ゴシック"/>
              </a:rPr>
              <a:t>Take Note: You can import a variety of Access database objects into another Access database. Objects can be found by using the objects tabs at the top of the Import Objects dialog box.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8BCDC7-795C-45EE-A9AA-E637D7416180}" type="slidenum">
              <a:rPr lang="en-US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2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Troubleshooting: If the table with the name you specified already exists, you are asked if you want to overwrite the existing file. Click Yes if you want to overwrite the file; click No to specify a different filename.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8BCDC7-795C-45EE-A9AA-E637D7416180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77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6245225"/>
            <a:ext cx="2414336" cy="476250"/>
          </a:xfrm>
          <a:ln/>
        </p:spPr>
        <p:txBody>
          <a:bodyPr/>
          <a:lstStyle>
            <a:lvl1pPr>
              <a:defRPr sz="1050"/>
            </a:lvl1pPr>
          </a:lstStyle>
          <a:p>
            <a:pPr>
              <a:defRPr/>
            </a:pPr>
            <a:r>
              <a:rPr lang="en-US" dirty="0" smtClean="0"/>
              <a:t>© 2014, John Wiley &amp; Sons, Inc.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795336" y="6245225"/>
            <a:ext cx="3681664" cy="476250"/>
          </a:xfrm>
          <a:ln/>
        </p:spPr>
        <p:txBody>
          <a:bodyPr/>
          <a:lstStyle>
            <a:lvl1pPr>
              <a:defRPr sz="1050"/>
            </a:lvl1pPr>
          </a:lstStyle>
          <a:p>
            <a:pPr>
              <a:defRPr/>
            </a:pPr>
            <a:r>
              <a:rPr lang="en-US" smtClean="0"/>
              <a:t>Microsoft Official Academic Course, Microsoft Word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245225"/>
            <a:ext cx="2185736" cy="476250"/>
          </a:xfrm>
          <a:ln/>
        </p:spPr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240459FF-3F71-4B7E-B046-907AA8018B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8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4pPr>
              <a:defRPr>
                <a:latin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Word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C2D24E-22F0-472D-A177-7290747F42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10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019800"/>
          </a:xfrm>
        </p:spPr>
        <p:txBody>
          <a:bodyPr vert="eaVert"/>
          <a:lstStyle>
            <a:lvl4pPr>
              <a:defRPr>
                <a:latin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Word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52DE83-7917-4EFF-B203-C419F0B290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10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144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chemeClr val="bg1"/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50292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Word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06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28F4C-FC86-4045-9F2C-078FF1F2D8D5}" type="datetimeFigureOut"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94EA-BA34-7448-9788-73AE65416E3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92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BA1419"/>
              </a:buClr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sz="1050"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3200" y="6245225"/>
            <a:ext cx="3657600" cy="476250"/>
          </a:xfrm>
          <a:ln/>
        </p:spPr>
        <p:txBody>
          <a:bodyPr/>
          <a:lstStyle>
            <a:lvl1pPr>
              <a:defRPr sz="1050"/>
            </a:lvl1pPr>
          </a:lstStyle>
          <a:p>
            <a:pPr>
              <a:defRPr/>
            </a:pPr>
            <a:r>
              <a:rPr lang="en-US" dirty="0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sz="1050"/>
            </a:lvl1pPr>
          </a:lstStyle>
          <a:p>
            <a:pPr>
              <a:defRPr/>
            </a:pPr>
            <a:fld id="{4453F413-A379-4AA4-A6AE-7C7FDF82C38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68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Word 2013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F097D-FD51-42BB-BF26-7FAFAC6D60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91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latin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latin typeface="Segoe UI Light" panose="020B0502040204020203" pitchFamily="34" charset="0"/>
              </a:defRPr>
            </a:lvl4pPr>
            <a:lvl5pPr>
              <a:defRPr sz="1800">
                <a:latin typeface="Segoe UI Light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Word 2013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4B5463-1AC5-44D9-A7E0-25B4A9331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0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>
                <a:latin typeface="Segoe UI Light" panose="020B0502040204020203" pitchFamily="34" charset="0"/>
              </a:defRPr>
            </a:lvl4pPr>
            <a:lvl5pPr>
              <a:defRPr sz="1600">
                <a:latin typeface="Segoe UI Light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>
                <a:latin typeface="Segoe UI Light" panose="020B0502040204020203" pitchFamily="34" charset="0"/>
              </a:defRPr>
            </a:lvl4pPr>
            <a:lvl5pPr>
              <a:defRPr sz="1600">
                <a:latin typeface="Segoe UI Light" panose="020B0502040204020203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Word 2013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C543E-908C-43D6-A406-AFACB94C83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08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BFF6DF-3303-4C48-854A-FA250DD79F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0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Word 2013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3ADB1-AE50-4B45-8824-17FB831140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>
                <a:latin typeface="Segoe UI Light" panose="020B0502040204020203" pitchFamily="34" charset="0"/>
              </a:defRPr>
            </a:lvl4pPr>
            <a:lvl5pPr>
              <a:defRPr sz="2000">
                <a:latin typeface="Segoe UI Light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Word 2013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FCE9E-789B-4FAD-AE65-1A54666FD9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51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Word 2013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4E121-91E1-4C60-A5AB-A63ED2F86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73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A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328613"/>
            <a:ext cx="8532813" cy="6197600"/>
          </a:xfrm>
          <a:prstGeom prst="rect">
            <a:avLst/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5546"/>
            <a:ext cx="8306809" cy="6033870"/>
          </a:xfrm>
          <a:prstGeom prst="roundRect">
            <a:avLst>
              <a:gd name="adj" fmla="val 2127"/>
            </a:avLst>
          </a:prstGeom>
          <a:noFill/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30" name="Straight Connector 7"/>
          <p:cNvCxnSpPr>
            <a:cxnSpLocks noChangeShapeType="1"/>
          </p:cNvCxnSpPr>
          <p:nvPr/>
        </p:nvCxnSpPr>
        <p:spPr bwMode="auto">
          <a:xfrm>
            <a:off x="533400" y="1447800"/>
            <a:ext cx="8077200" cy="1588"/>
          </a:xfrm>
          <a:prstGeom prst="line">
            <a:avLst/>
          </a:prstGeom>
          <a:noFill/>
          <a:ln w="57150" algn="ctr">
            <a:solidFill>
              <a:srgbClr val="BA141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5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 dirty="0" smtClean="0"/>
              <a:t>© 2014, John Wiley &amp; Sons, Inc.</a:t>
            </a:r>
            <a:endParaRPr lang="en-US" dirty="0"/>
          </a:p>
        </p:txBody>
      </p:sp>
      <p:sp>
        <p:nvSpPr>
          <p:cNvPr id="1495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29403" y="6245225"/>
            <a:ext cx="3885191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1495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18D557D5-F51C-4717-8E58-4F54461436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BA1419"/>
          </a:solidFill>
          <a:effectLst>
            <a:outerShdw blurRad="38100" dist="38100" dir="2700000" algn="tl">
              <a:schemeClr val="bg1"/>
            </a:outerShdw>
          </a:effectLst>
          <a:latin typeface="Segoe UI Semibold" panose="020B0702040204020203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CC"/>
          </a:solidFill>
          <a:effectLst>
            <a:outerShdw blurRad="38100" dist="38100" dir="2700000" algn="tl">
              <a:srgbClr val="000000"/>
            </a:outerShdw>
          </a:effectLst>
          <a:latin typeface="Franklin Gothic Medium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BA1419"/>
        </a:buClr>
        <a:buFont typeface="Arial"/>
        <a:buChar char="•"/>
        <a:defRPr sz="2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971550" indent="-514350" algn="l" rtl="0" eaLnBrk="1" fontAlgn="base" hangingPunct="1">
        <a:spcBef>
          <a:spcPct val="20000"/>
        </a:spcBef>
        <a:spcAft>
          <a:spcPct val="0"/>
        </a:spcAft>
        <a:buClr>
          <a:srgbClr val="BA1419"/>
        </a:buClr>
        <a:buFont typeface="+mj-lt"/>
        <a:buAutoNum type="arabicPeriod"/>
        <a:defRPr sz="2200">
          <a:solidFill>
            <a:schemeClr val="tx1"/>
          </a:solidFill>
          <a:latin typeface="Segoe UI Semilight" panose="020B0402040204020203" pitchFamily="34" charset="0"/>
          <a:cs typeface="Segoe UI Semilight" panose="020B0402040204020203" pitchFamily="34" charset="0"/>
        </a:defRPr>
      </a:lvl2pPr>
      <a:lvl3pPr marL="914400" indent="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None/>
        <a:defRPr sz="1400">
          <a:solidFill>
            <a:schemeClr val="tx1"/>
          </a:solidFill>
          <a:latin typeface="Segoe UI Light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52563"/>
            <a:ext cx="9144000" cy="3043237"/>
          </a:xfrm>
          <a:prstGeom prst="rect">
            <a:avLst/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1528074"/>
            <a:ext cx="8306809" cy="2889482"/>
          </a:xfrm>
          <a:prstGeom prst="roundRect">
            <a:avLst>
              <a:gd name="adj" fmla="val 2127"/>
            </a:avLst>
          </a:prstGeom>
          <a:noFill/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9381" y="3405753"/>
            <a:ext cx="8534400" cy="898525"/>
          </a:xfrm>
        </p:spPr>
        <p:txBody>
          <a:bodyPr lIns="45720" rIns="45720">
            <a:normAutofit/>
          </a:bodyPr>
          <a:lstStyle/>
          <a:p>
            <a:pPr lvl="0" algn="r"/>
            <a:r>
              <a:rPr lang="en-US" sz="4400" b="1">
                <a:latin typeface="Segoe"/>
                <a:ea typeface="ＭＳ ゴシック"/>
              </a:rPr>
              <a:t>Import and Export Data</a:t>
            </a:r>
          </a:p>
        </p:txBody>
      </p:sp>
      <p:sp>
        <p:nvSpPr>
          <p:cNvPr id="2055" name="Subtitle 2"/>
          <p:cNvSpPr>
            <a:spLocks noGrp="1"/>
          </p:cNvSpPr>
          <p:nvPr>
            <p:ph type="body" idx="1"/>
          </p:nvPr>
        </p:nvSpPr>
        <p:spPr>
          <a:xfrm>
            <a:off x="304800" y="3124200"/>
            <a:ext cx="8305800" cy="457200"/>
          </a:xfrm>
        </p:spPr>
        <p:txBody>
          <a:bodyPr lIns="182880" tIns="0"/>
          <a:lstStyle/>
          <a:p>
            <a:pPr marL="36513" indent="0" algn="r" eaLnBrk="1" hangingPunct="1">
              <a:spcBef>
                <a:spcPct val="0"/>
              </a:spcBef>
              <a:buFontTx/>
              <a:buNone/>
            </a:pPr>
            <a:r>
              <a:rPr lang="en-US" sz="2800" dirty="0" smtClean="0">
                <a:solidFill>
                  <a:srgbClr val="BA1419"/>
                </a:solidFill>
              </a:rPr>
              <a:t>Lesson 14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© 2014, John Wiley &amp; Sons, Inc.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Microsoft Official Academic Course, Microsoft Access 2013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53F413-A379-4AA4-A6AE-7C7FDF82C384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52400" y="1828800"/>
            <a:ext cx="8534400" cy="8985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0000C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r>
              <a:rPr lang="en-US" sz="4800" b="1" dirty="0" smtClean="0">
                <a:solidFill>
                  <a:srgbClr val="BA1419"/>
                </a:solidFill>
                <a:latin typeface="Segoe UI Semibold" panose="020B0702040204020203" pitchFamily="34" charset="0"/>
              </a:rPr>
              <a:t>Microsoft</a:t>
            </a:r>
            <a:r>
              <a:rPr lang="en-US" sz="4800" b="1" dirty="0" smtClean="0">
                <a:solidFill>
                  <a:srgbClr val="BA1419"/>
                </a:solidFill>
                <a:latin typeface="+mn-lt"/>
              </a:rPr>
              <a:t> </a:t>
            </a:r>
            <a:r>
              <a:rPr lang="en-US" sz="4800" b="1" dirty="0" smtClean="0">
                <a:solidFill>
                  <a:srgbClr val="FF0000"/>
                </a:solidFill>
                <a:latin typeface="+mn-lt"/>
              </a:rPr>
              <a:t>Access 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Import Data from Excel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15"/>
            </a:pPr>
            <a:r>
              <a:rPr lang="en-US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In the Navigation Pane, double-click the </a:t>
            </a:r>
            <a:r>
              <a:rPr lang="en-US" b="1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New Employees: Table 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to open the new table with imported data, as shown below.</a:t>
            </a:r>
          </a:p>
          <a:p>
            <a:pPr lvl="1" rtl="0">
              <a:buAutoNum type="arabicPeriod" startAt="15"/>
            </a:pPr>
            <a:r>
              <a:rPr lang="en-US" b="1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CLOSE 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the New Employees table.</a:t>
            </a:r>
          </a:p>
          <a:p>
            <a:pPr lvl="0" rtl="0"/>
            <a:r>
              <a:rPr lang="en-US" b="1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PAUSE. LEAVE 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the database open for the next exercise.</a:t>
            </a:r>
            <a:endParaRPr lang="en-US" b="0" i="0" u="none" strike="noStrike" baseline="0" dirty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 descr="14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22" y="3585169"/>
            <a:ext cx="7391978" cy="26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1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Import Table Data from Another Access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USE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database that is open from the previous exercise.</a:t>
            </a:r>
          </a:p>
          <a:p>
            <a:pPr lvl="1" rtl="0"/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On the EXTERNAL DATA tab, in the Import &amp; Link group, 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Access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. The </a:t>
            </a:r>
            <a:r>
              <a:rPr lang="en-US" b="0" i="1" u="none" strike="noStrike" baseline="0" smtClean="0">
                <a:solidFill>
                  <a:srgbClr val="000000"/>
                </a:solidFill>
                <a:latin typeface="Segoe"/>
                <a:ea typeface="Univers-Oblique"/>
              </a:rPr>
              <a:t>Get External Data—Access Database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dialog box appears.</a:t>
            </a:r>
          </a:p>
          <a:p>
            <a:pPr lvl="1" rtl="0"/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 Browse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File Open dialog box.</a:t>
            </a:r>
          </a:p>
          <a:p>
            <a:pPr lvl="1" rtl="0"/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Use the File Open dialog box to locate the </a:t>
            </a:r>
            <a:r>
              <a:rPr lang="en-US" b="1" i="1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Minute Insurance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Access database file and then 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Open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Times New Roman"/>
                <a:ea typeface="ＭＳ ゴシック"/>
              </a:rPr>
              <a:t>.</a:t>
            </a:r>
            <a:endParaRPr lang="en-US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97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Import Table Data from Another Access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810000" cy="4953000"/>
          </a:xfrm>
        </p:spPr>
        <p:txBody>
          <a:bodyPr/>
          <a:lstStyle/>
          <a:p>
            <a:pPr lvl="1" rtl="0">
              <a:buFont typeface="+mj-lt"/>
              <a:buAutoNum type="arabicPeriod" startAt="4"/>
            </a:pPr>
            <a:r>
              <a:rPr lang="en-US" b="0" i="0" u="none" strike="noStrike" baseline="0" smtClean="0">
                <a:latin typeface="Segoe"/>
                <a:ea typeface="ＭＳ ゴシック"/>
              </a:rPr>
              <a:t>In the </a:t>
            </a:r>
            <a:r>
              <a:rPr lang="en-US" b="0" i="1" u="none" strike="noStrike" baseline="0" smtClean="0">
                <a:latin typeface="Segoe"/>
                <a:ea typeface="Univers-Oblique"/>
              </a:rPr>
              <a:t>Get External Data—Access Database </a:t>
            </a:r>
            <a:r>
              <a:rPr lang="en-US" b="0" i="0" u="none" strike="noStrike" baseline="0" smtClean="0">
                <a:latin typeface="Segoe"/>
                <a:ea typeface="ＭＳ ゴシック"/>
              </a:rPr>
              <a:t>dialog box, click </a:t>
            </a:r>
            <a:r>
              <a:rPr lang="en-US" b="1" i="0" u="none" strike="noStrike" baseline="0" smtClean="0">
                <a:latin typeface="Segoe"/>
                <a:ea typeface="ＭＳ ゴシック"/>
              </a:rPr>
              <a:t>OK</a:t>
            </a:r>
            <a:r>
              <a:rPr lang="en-US" b="0" i="0" u="none" strike="noStrike" baseline="0" smtClean="0">
                <a:latin typeface="Segoe"/>
                <a:ea typeface="ＭＳ ゴシック"/>
              </a:rPr>
              <a:t>. The Import Objects dialog box appears, as shown at right. Notice the Tables object tab is selected by default.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 descr="14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600200"/>
            <a:ext cx="4379383" cy="379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6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Import Table Data from Another Access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5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In the Import Objects dialog box, 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Minute Employees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select the table you wish to import.</a:t>
            </a:r>
          </a:p>
          <a:p>
            <a:pPr lvl="1" rtl="0">
              <a:buAutoNum type="arabicPeriod" startAt="5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OK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Univers-BlackExt"/>
              </a:rPr>
              <a:t>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return to the </a:t>
            </a:r>
            <a:r>
              <a:rPr lang="en-US" b="0" i="1" u="none" strike="noStrike" baseline="0" smtClean="0">
                <a:solidFill>
                  <a:srgbClr val="000000"/>
                </a:solidFill>
                <a:latin typeface="Segoe"/>
                <a:ea typeface="Univers-Oblique"/>
              </a:rPr>
              <a:t>Get External Data—Access Database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dialog box and 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Close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. Notice the newly imported Minute Employees table appears in the Navigation Pane.</a:t>
            </a:r>
          </a:p>
          <a:p>
            <a:pPr lvl="1" rtl="0">
              <a:buAutoNum type="arabicPeriod" startAt="5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In the Navigation Pane, double-click the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Minute Employees: Table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new table with imported data.</a:t>
            </a:r>
          </a:p>
          <a:p>
            <a:pPr lvl="1" rtl="0">
              <a:buAutoNum type="arabicPeriod" startAt="5"/>
            </a:pP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CLOSE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Minute Employees table.</a:t>
            </a:r>
          </a:p>
          <a:p>
            <a:pPr lvl="0" rtl="0"/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PAUSE. LEAVE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database open to use in the next exercise.</a:t>
            </a:r>
            <a:endParaRPr lang="en-US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Link to an External Data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USE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database that is open from the previous exercise.</a:t>
            </a:r>
          </a:p>
          <a:p>
            <a:pPr lvl="1" rtl="0"/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On the EXTERNAL DATA tab, in the Import &amp; Link group, 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Excel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Univers-BlackExt"/>
              </a:rPr>
              <a:t>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</a:t>
            </a:r>
            <a:r>
              <a:rPr lang="en-US" b="0" i="1" u="none" strike="noStrike" baseline="0" smtClean="0">
                <a:solidFill>
                  <a:srgbClr val="000000"/>
                </a:solidFill>
                <a:latin typeface="Segoe"/>
                <a:ea typeface="Univers-Oblique"/>
              </a:rPr>
              <a:t>Get External Data—Excel Spreadsheet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dialog box.</a:t>
            </a:r>
          </a:p>
          <a:p>
            <a:pPr lvl="1" rtl="0"/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Browse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File Open dialog box.</a:t>
            </a:r>
          </a:p>
          <a:p>
            <a:pPr lvl="1" rtl="0"/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Use the File Open dialog box to locate the </a:t>
            </a:r>
            <a:r>
              <a:rPr lang="en-US" b="1" i="1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Benefit_Providers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spreadsheet file and then 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Open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Times New Roman"/>
                <a:ea typeface="ＭＳ ゴシック"/>
              </a:rPr>
              <a:t>.</a:t>
            </a:r>
            <a:endParaRPr lang="en-US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20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Link to an External Data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581400" cy="4953000"/>
          </a:xfrm>
        </p:spPr>
        <p:txBody>
          <a:bodyPr/>
          <a:lstStyle/>
          <a:p>
            <a:pPr lvl="1" rtl="0">
              <a:buFont typeface="+mj-lt"/>
              <a:buAutoNum type="arabicPeriod" startAt="4"/>
            </a:pP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Link to the data source by creating a linked table </a:t>
            </a: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and click </a:t>
            </a:r>
            <a: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OK</a:t>
            </a: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. The Link Spreadsheet Wizard appears, as shown at right.</a:t>
            </a:r>
          </a:p>
          <a:p>
            <a:pPr lvl="1" rtl="0">
              <a:buAutoNum type="arabicPeriod" startAt="4"/>
            </a:pP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Next &gt;</a:t>
            </a: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 to display the next screen.</a:t>
            </a:r>
            <a:endParaRPr lang="en-US" sz="2000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7" name="Picture 6" descr="14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33" y="1600200"/>
            <a:ext cx="4588934" cy="32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61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Link to an External Data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505200" cy="4953000"/>
          </a:xfrm>
        </p:spPr>
        <p:txBody>
          <a:bodyPr/>
          <a:lstStyle/>
          <a:p>
            <a:pPr lvl="1" rtl="0">
              <a:buFont typeface="+mj-lt"/>
              <a:buAutoNum type="arabicPeriod" startAt="6"/>
            </a:pP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the </a:t>
            </a:r>
            <a: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First Row Contains Column Headings </a:t>
            </a: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check box, shown at right, to use the first row of data as field names in the table.</a:t>
            </a:r>
          </a:p>
          <a:p>
            <a:pPr lvl="1" rtl="0">
              <a:buAutoNum type="arabicPeriod" startAt="6"/>
            </a:pP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Next &gt; </a:t>
            </a: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display the next screen.</a:t>
            </a:r>
            <a:endParaRPr lang="en-US" sz="2000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 descr="14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00200"/>
            <a:ext cx="4684249" cy="36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93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Link to an External Data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352800" cy="4953000"/>
          </a:xfrm>
        </p:spPr>
        <p:txBody>
          <a:bodyPr/>
          <a:lstStyle/>
          <a:p>
            <a:pPr lvl="1" rtl="0">
              <a:buFont typeface="+mj-lt"/>
              <a:buAutoNum type="arabicPeriod" startAt="8"/>
            </a:pPr>
            <a:r>
              <a:rPr lang="en-US" sz="2000" b="0" i="0" u="none" strike="noStrike" baseline="0" smtClean="0">
                <a:latin typeface="Segoe"/>
                <a:ea typeface="ＭＳ ゴシック"/>
              </a:rPr>
              <a:t>In the Linked Table Name box, key </a:t>
            </a:r>
            <a:r>
              <a:rPr lang="en-US" sz="2000" b="1" i="0" u="none" strike="noStrike" baseline="0" smtClean="0">
                <a:latin typeface="Segoe"/>
                <a:ea typeface="ＭＳ ゴシック"/>
              </a:rPr>
              <a:t>Benefit_Providers</a:t>
            </a:r>
            <a:r>
              <a:rPr lang="en-US" sz="2000" b="0" i="0" u="none" strike="noStrike" baseline="0" smtClean="0">
                <a:latin typeface="Segoe"/>
                <a:ea typeface="ＭＳ ゴシック"/>
              </a:rPr>
              <a:t>, as shown at right.</a:t>
            </a:r>
          </a:p>
          <a:p>
            <a:pPr lvl="1" rtl="0">
              <a:buAutoNum type="arabicPeriod" startAt="8"/>
            </a:pPr>
            <a:r>
              <a:rPr lang="en-US" sz="2000" b="0" i="0" u="none" strike="noStrike" baseline="0" smtClean="0">
                <a:latin typeface="Segoe"/>
                <a:ea typeface="ＭＳ ゴシック"/>
              </a:rPr>
              <a:t>Click </a:t>
            </a:r>
            <a:r>
              <a:rPr lang="en-US" sz="2000" b="1" i="0" u="none" strike="noStrike" baseline="0" smtClean="0">
                <a:latin typeface="Segoe"/>
                <a:ea typeface="ＭＳ ゴシック"/>
              </a:rPr>
              <a:t>Finish</a:t>
            </a:r>
            <a:r>
              <a:rPr lang="en-US" sz="2000" b="0" i="0" u="none" strike="noStrike" baseline="0" smtClean="0">
                <a:latin typeface="Segoe"/>
                <a:ea typeface="ＭＳ ゴシック"/>
              </a:rPr>
              <a:t>. A Link Spreadsheet Wizard message appears informing you that Access finished linking.</a:t>
            </a:r>
            <a:endParaRPr lang="en-US" sz="2000" b="0" i="0" u="none" strike="noStrike" baseline="0" smtClean="0"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7" name="Picture 6" descr="14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33" y="1583267"/>
            <a:ext cx="4699000" cy="336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93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Link to an External Data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4495800" cy="4953000"/>
          </a:xfrm>
        </p:spPr>
        <p:txBody>
          <a:bodyPr/>
          <a:lstStyle/>
          <a:p>
            <a:pPr lvl="1" rtl="0">
              <a:buFont typeface="+mj-lt"/>
              <a:buAutoNum type="arabicPeriod" startAt="10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OK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Times New Roman"/>
                <a:ea typeface="ＭＳ ゴシック"/>
              </a:rPr>
              <a:t>.</a:t>
            </a:r>
          </a:p>
          <a:p>
            <a:pPr lvl="1" rtl="0">
              <a:buAutoNum type="arabicPeriod" startAt="10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In the Navigation Pane, notice the linked Excel icon next to Benefit_Providers. Doubleclick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Benefit_Providers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new linked table, shown at right. Notice that there is not an Add New Field column because the structure of a linked table cannot be changed.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 descr="141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1"/>
          <a:stretch/>
        </p:blipFill>
        <p:spPr>
          <a:xfrm>
            <a:off x="4986867" y="1524000"/>
            <a:ext cx="3683188" cy="446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0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Link to an External Data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12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the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Close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button on Benefit_Providers to close the table.</a:t>
            </a:r>
          </a:p>
          <a:p>
            <a:pPr lvl="1" rtl="0">
              <a:buAutoNum type="arabicPeriod" startAt="12"/>
            </a:pP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OPEN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Excel and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OPEN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 the </a:t>
            </a:r>
            <a:r>
              <a:rPr lang="cs-CZ" b="1" i="1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Benefit_Providers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 spreadsheet.</a:t>
            </a:r>
          </a:p>
          <a:p>
            <a:pPr lvl="1" rtl="0">
              <a:buAutoNum type="arabicPeriod" startAt="12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Key the new row of data shown below.</a:t>
            </a:r>
          </a:p>
          <a:p>
            <a:pPr lvl="1" rtl="0">
              <a:buAutoNum type="arabicPeriod" startAt="12"/>
            </a:pP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SAVE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and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CLOSE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spreadsheet.</a:t>
            </a:r>
            <a:endParaRPr lang="cs-CZ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 descr="141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38"/>
          <a:stretch/>
        </p:blipFill>
        <p:spPr>
          <a:xfrm>
            <a:off x="609600" y="3962400"/>
            <a:ext cx="8009467" cy="211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9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Objectives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2</a:t>
            </a:fld>
            <a:endParaRPr lang="en-US"/>
          </a:p>
        </p:txBody>
      </p:sp>
      <p:pic>
        <p:nvPicPr>
          <p:cNvPr id="7" name="Picture 6" descr="14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8094133" cy="24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15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Link to an External Data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16"/>
            </a:pPr>
            <a:r>
              <a:rPr lang="cs-CZ" sz="2000" b="1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CLOSE</a:t>
            </a: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 Excel.</a:t>
            </a:r>
          </a:p>
          <a:p>
            <a:pPr lvl="1" rtl="0">
              <a:buAutoNum type="arabicPeriod" startAt="16"/>
            </a:pP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In the </a:t>
            </a:r>
            <a:b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Navigation </a:t>
            </a:r>
            <a:b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Pane of </a:t>
            </a:r>
            <a:b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Access, </a:t>
            </a:r>
            <a:b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double-click</a:t>
            </a:r>
            <a:b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1" i="1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Benefit_</a:t>
            </a:r>
            <a:br>
              <a:rPr lang="cs-CZ" sz="2000" b="1" i="1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1" i="1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Providers</a:t>
            </a:r>
            <a:r>
              <a:rPr lang="cs-CZ" sz="2000" b="1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 </a:t>
            </a: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to </a:t>
            </a:r>
            <a:b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open the</a:t>
            </a:r>
            <a:b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linked table. Notice that the new row of data has been added, as shown above.</a:t>
            </a:r>
          </a:p>
          <a:p>
            <a:pPr lvl="1" rtl="0">
              <a:buAutoNum type="arabicPeriod" startAt="16"/>
            </a:pPr>
            <a:r>
              <a:rPr lang="cs-CZ" sz="2000" b="1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CLOSE</a:t>
            </a: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 the </a:t>
            </a:r>
            <a:r>
              <a:rPr lang="cs-CZ" sz="2000" b="1" i="1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Benefit_Providers</a:t>
            </a: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 table.</a:t>
            </a:r>
          </a:p>
          <a:p>
            <a:pPr lvl="0" rtl="0"/>
            <a:r>
              <a:rPr lang="cs-CZ" sz="2000" b="1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PAUSE. LEAVE </a:t>
            </a:r>
            <a:r>
              <a:rPr lang="cs-CZ" sz="2000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the database open to use in the next exercise.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7" name="Picture 6" descr="14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7" y="1678790"/>
            <a:ext cx="5579533" cy="25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2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USE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database that is open from the previous exercise.</a:t>
            </a:r>
          </a:p>
          <a:p>
            <a:pPr lvl="1" rtl="0"/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On the EXTERNAL DATA tab, in the Import &amp; Link group, 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Text File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Univers-BlackExt"/>
              </a:rPr>
              <a:t>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</a:t>
            </a:r>
            <a:r>
              <a:rPr lang="cs-CZ" b="0" i="1" u="none" strike="noStrike" baseline="0" smtClean="0">
                <a:solidFill>
                  <a:srgbClr val="000000"/>
                </a:solidFill>
                <a:latin typeface="Segoe"/>
                <a:ea typeface="Univers-Oblique"/>
              </a:rPr>
              <a:t>Get External Data—Text File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dialog box.</a:t>
            </a:r>
          </a:p>
          <a:p>
            <a:pPr lvl="1" rtl="0"/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Browse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File Open dialog box.</a:t>
            </a:r>
          </a:p>
          <a:p>
            <a:pPr lvl="1" rtl="0"/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Use the File Open dialog box to locate the </a:t>
            </a:r>
            <a:r>
              <a:rPr lang="cs-CZ" b="1" i="1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applicants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text file and then 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Open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Times New Roman"/>
                <a:ea typeface="ＭＳ ゴシック"/>
              </a:rPr>
              <a:t>.</a:t>
            </a:r>
            <a:endParaRPr lang="cs-CZ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9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4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Import the source </a:t>
            </a:r>
            <a:b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data into a new table in</a:t>
            </a:r>
            <a:b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current database </a:t>
            </a:r>
            <a:b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and 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OK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. The Import </a:t>
            </a:r>
            <a:b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Text Wizard appears, as </a:t>
            </a:r>
            <a:b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shown at right. Notice </a:t>
            </a:r>
            <a:b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Delimited option </a:t>
            </a:r>
            <a:b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button is selected and </a:t>
            </a:r>
            <a:b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data preview of the </a:t>
            </a:r>
            <a:b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file contains fields separated by commas. In this case, you will keep the delimited selection.</a:t>
            </a:r>
            <a:endParaRPr lang="cs-CZ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Picture 6" descr="14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67" y="1600200"/>
            <a:ext cx="4038600" cy="29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73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505200" cy="4953000"/>
          </a:xfrm>
        </p:spPr>
        <p:txBody>
          <a:bodyPr/>
          <a:lstStyle/>
          <a:p>
            <a:pPr lvl="1" rtl="0">
              <a:buFont typeface="+mj-lt"/>
              <a:buAutoNum type="arabicPeriod" startAt="5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Next &gt;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display the next screen, shown at right.</a:t>
            </a:r>
          </a:p>
          <a:p>
            <a:pPr lvl="1" rtl="0">
              <a:buAutoNum type="arabicPeriod" startAt="5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Comma should be selected as the delimiter. Click the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First Row Contains Field Names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Univers-BlackExt"/>
              </a:rPr>
              <a:t>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check box to use the first row of data as field names in the table.</a:t>
            </a:r>
            <a:endParaRPr lang="cs-CZ" b="0" i="0" u="none" strike="noStrike" baseline="0" smtClean="0">
              <a:solidFill>
                <a:srgbClr val="000000"/>
              </a:solidFill>
              <a:latin typeface="Univers-BlackExt"/>
              <a:ea typeface="Univers-BlackEx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Picture 6" descr="14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83266"/>
            <a:ext cx="4665134" cy="335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6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276600" cy="4953000"/>
          </a:xfrm>
        </p:spPr>
        <p:txBody>
          <a:bodyPr/>
          <a:lstStyle/>
          <a:p>
            <a:pPr lvl="1" rtl="0">
              <a:buFont typeface="+mj-lt"/>
              <a:buAutoNum type="arabicPeriod" startAt="7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Next &gt;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display the next screen, shown at right, where you can specify field information.</a:t>
            </a:r>
            <a:endParaRPr lang="cs-CZ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 descr="14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600200"/>
            <a:ext cx="5020733" cy="356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03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810000" cy="4953000"/>
          </a:xfrm>
        </p:spPr>
        <p:txBody>
          <a:bodyPr/>
          <a:lstStyle/>
          <a:p>
            <a:pPr lvl="1" rtl="0">
              <a:buFont typeface="+mj-lt"/>
              <a:buAutoNum type="arabicPeriod" startAt="8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Next &gt;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accept the default settings and display the next screen, shown at right, where you can define a primary key.</a:t>
            </a:r>
            <a:endParaRPr lang="cs-CZ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Picture 6" descr="14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1600201"/>
            <a:ext cx="4351867" cy="309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26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581400" cy="4953000"/>
          </a:xfrm>
        </p:spPr>
        <p:txBody>
          <a:bodyPr/>
          <a:lstStyle/>
          <a:p>
            <a:pPr lvl="1" rtl="0">
              <a:buFont typeface="+mj-lt"/>
              <a:buAutoNum type="arabicPeriod" startAt="9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Next &gt;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let Access add the primary key and to display the final screen, shown at right.</a:t>
            </a:r>
          </a:p>
          <a:p>
            <a:pPr lvl="1" rtl="0">
              <a:buAutoNum type="arabicPeriod" startAt="9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Finish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accept the default table name. A Save Import Steps screen appears.</a:t>
            </a:r>
            <a:endParaRPr lang="cs-CZ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7" name="Picture 6" descr="14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533" y="1600200"/>
            <a:ext cx="4553562" cy="324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83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810000" cy="4953000"/>
          </a:xfrm>
        </p:spPr>
        <p:txBody>
          <a:bodyPr/>
          <a:lstStyle/>
          <a:p>
            <a:pPr lvl="1" rtl="0">
              <a:buFont typeface="+mj-lt"/>
              <a:buAutoNum type="arabicPeriod" startAt="11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the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Save import steps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check box to display the specification details, shown at right.</a:t>
            </a:r>
          </a:p>
          <a:p>
            <a:pPr lvl="1" rtl="0">
              <a:buAutoNum type="arabicPeriod" startAt="11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In the Description box, key Import text file with job applicant contact information.</a:t>
            </a:r>
          </a:p>
          <a:p>
            <a:pPr lvl="1" rtl="0">
              <a:buAutoNum type="arabicPeriod" startAt="11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Save Import.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 descr="14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00200"/>
            <a:ext cx="4284133" cy="33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8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14"/>
            </a:pPr>
            <a:r>
              <a:rPr lang="cs-CZ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In the Navigation Pane, double-click the </a:t>
            </a:r>
            <a:r>
              <a:rPr lang="cs-CZ" b="1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Applicants: Table </a:t>
            </a:r>
            <a:r>
              <a:rPr lang="cs-CZ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to open the new table with imported data, as shown below.</a:t>
            </a:r>
          </a:p>
          <a:p>
            <a:pPr lvl="1" rtl="0">
              <a:buAutoNum type="arabicPeriod" startAt="14"/>
            </a:pPr>
            <a:r>
              <a:rPr lang="cs-CZ" b="1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CLOSE </a:t>
            </a:r>
            <a:r>
              <a:rPr lang="cs-CZ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the Applicants table.</a:t>
            </a:r>
          </a:p>
          <a:p>
            <a:pPr lvl="0" rtl="0"/>
            <a:r>
              <a:rPr lang="cs-CZ" b="1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PAUSE. LEAVE </a:t>
            </a:r>
            <a:r>
              <a:rPr lang="cs-CZ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the database open </a:t>
            </a:r>
            <a:r>
              <a:rPr lang="en-US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for </a:t>
            </a:r>
            <a:r>
              <a:rPr lang="cs-CZ" b="0" i="0" u="none" strike="noStrike" baseline="0" dirty="0" smtClean="0">
                <a:solidFill>
                  <a:srgbClr val="000000"/>
                </a:solidFill>
                <a:latin typeface="Segoe"/>
                <a:ea typeface="ＭＳ ゴシック"/>
              </a:rPr>
              <a:t>the next exercise.</a:t>
            </a:r>
            <a:endParaRPr lang="cs-CZ" b="0" i="0" u="none" strike="noStrike" baseline="0" dirty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28</a:t>
            </a:fld>
            <a:endParaRPr lang="en-US"/>
          </a:p>
        </p:txBody>
      </p:sp>
      <p:pic>
        <p:nvPicPr>
          <p:cNvPr id="7" name="Picture 6" descr="14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72"/>
          <a:stretch/>
        </p:blipFill>
        <p:spPr>
          <a:xfrm>
            <a:off x="1524000" y="3581400"/>
            <a:ext cx="6383867" cy="242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72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Run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581400" cy="4953000"/>
          </a:xfrm>
        </p:spPr>
        <p:txBody>
          <a:bodyPr/>
          <a:lstStyle/>
          <a:p>
            <a:pPr lvl="0" rtl="0"/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USE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database that is open from the previous exercise.</a:t>
            </a:r>
          </a:p>
          <a:p>
            <a:pPr lvl="1" rtl="0"/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On the EXTERNAL DATA tab, in the Import &amp; Link group, 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Saved Imports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Manage Data Tasks dialog box, shown at</a:t>
            </a:r>
            <a:r>
              <a:rPr lang="cs-CZ" b="0" i="0" u="none" strike="noStrike" smtClean="0">
                <a:solidFill>
                  <a:srgbClr val="000000"/>
                </a:solidFill>
                <a:latin typeface="Segoe"/>
                <a:ea typeface="ＭＳ ゴシック"/>
              </a:rPr>
              <a:t> right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.</a:t>
            </a:r>
            <a:endParaRPr lang="cs-CZ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Picture 6" descr="14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66" y="1676401"/>
            <a:ext cx="4523449" cy="31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Import Data from Excel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GET READY.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Before you begin </a:t>
            </a:r>
            <a:b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these steps, be sure to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LAUNCH </a:t>
            </a:r>
            <a:b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Microsoft Access.</a:t>
            </a:r>
          </a:p>
          <a:p>
            <a:pPr lvl="1" rtl="0"/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OPEN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</a:t>
            </a:r>
            <a:r>
              <a:rPr lang="en-US" b="1" i="1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Tailspin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data-</a:t>
            </a:r>
            <a:b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base from the data files </a:t>
            </a:r>
            <a:b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for this lesson.</a:t>
            </a:r>
          </a:p>
          <a:p>
            <a:pPr lvl="1" rtl="0"/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SAVE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database as </a:t>
            </a:r>
            <a:b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b="1" i="1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TailspinXXX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(where </a:t>
            </a:r>
            <a:r>
              <a:rPr lang="en-US" b="0" i="1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XXX </a:t>
            </a:r>
            <a:br>
              <a:rPr lang="en-US" b="0" i="1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is your initials).</a:t>
            </a:r>
          </a:p>
          <a:p>
            <a:pPr lvl="1" rtl="0"/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On the EXTERNAL DATA tab, in the Import &amp; Link group, 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Excel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. The </a:t>
            </a:r>
            <a:r>
              <a:rPr lang="en-US" b="0" i="1" u="none" strike="noStrike" baseline="0" smtClean="0">
                <a:solidFill>
                  <a:srgbClr val="000000"/>
                </a:solidFill>
                <a:latin typeface="Segoe"/>
                <a:ea typeface="Univers-Oblique"/>
              </a:rPr>
              <a:t>Get External Data—Excel Spreadsheet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dialog box appears, as shown above.</a:t>
            </a:r>
          </a:p>
          <a:p>
            <a:pPr lvl="1"/>
            <a:r>
              <a:rPr lang="en-US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en-US" b="1">
                <a:solidFill>
                  <a:srgbClr val="000000"/>
                </a:solidFill>
                <a:latin typeface="Segoe"/>
                <a:ea typeface="ＭＳ ゴシック"/>
              </a:rPr>
              <a:t>Browse </a:t>
            </a:r>
            <a:r>
              <a:rPr lang="en-US">
                <a:solidFill>
                  <a:srgbClr val="000000"/>
                </a:solidFill>
                <a:latin typeface="Segoe"/>
                <a:ea typeface="ＭＳ ゴシック"/>
              </a:rPr>
              <a:t>to open the File Open dialog box.</a:t>
            </a:r>
          </a:p>
          <a:p>
            <a:pPr lvl="1" rtl="0"/>
            <a:endParaRPr lang="en-US" b="0" i="0" u="none" strike="noStrike" baseline="0" smtClean="0">
              <a:solidFill>
                <a:srgbClr val="000000"/>
              </a:solidFill>
              <a:latin typeface="Segoe"/>
              <a:ea typeface="ＭＳ ゴシック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 descr="14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06"/>
          <a:stretch/>
        </p:blipFill>
        <p:spPr>
          <a:xfrm>
            <a:off x="5071533" y="1600200"/>
            <a:ext cx="3691467" cy="27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71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Run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2"/>
            </a:pPr>
            <a:r>
              <a:rPr lang="cs-CZ" b="0" i="0" u="none" strike="noStrike" baseline="0" smtClean="0">
                <a:latin typeface="Segoe"/>
                <a:ea typeface="ＭＳ ゴシック"/>
              </a:rPr>
              <a:t>Click the file path and edit it by changing the source file name to </a:t>
            </a:r>
            <a:r>
              <a:rPr lang="cs-CZ" b="1" i="1" u="none" strike="noStrike" baseline="0" smtClean="0">
                <a:latin typeface="Segoe"/>
                <a:ea typeface="ＭＳ ゴシック"/>
              </a:rPr>
              <a:t>march_applicants.txt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, as shown below.</a:t>
            </a:r>
            <a:endParaRPr lang="cs-CZ" b="0" i="0" u="none" strike="noStrike" baseline="0" smtClean="0">
              <a:latin typeface="Univers-Light"/>
              <a:ea typeface="Univers-Light"/>
            </a:endParaRPr>
          </a:p>
        </p:txBody>
      </p:sp>
      <p:pic>
        <p:nvPicPr>
          <p:cNvPr id="4" name="Picture 3" descr="14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67" y="2370667"/>
            <a:ext cx="6045200" cy="3884692"/>
          </a:xfrm>
          <a:prstGeom prst="rect">
            <a:avLst/>
          </a:prstGeom>
        </p:spPr>
      </p:pic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641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Run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3"/>
            </a:pPr>
            <a:r>
              <a:rPr lang="cs-CZ" b="0" i="0" u="none" strike="noStrike" baseline="0" smtClean="0"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latin typeface="Segoe"/>
                <a:ea typeface="ＭＳ ゴシック"/>
              </a:rPr>
              <a:t>Run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. A message appears asking if you want to overwrite the existing table, as shown below.</a:t>
            </a:r>
            <a:endParaRPr lang="cs-CZ" b="0" i="0" u="none" strike="noStrike" baseline="0" smtClean="0"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 descr="14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514600"/>
            <a:ext cx="45847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44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Run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4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Yes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. A message appears confirming that all objects were successfully imported, as shown below.</a:t>
            </a:r>
          </a:p>
          <a:p>
            <a:pPr lvl="1" rtl="0">
              <a:buAutoNum type="arabicPeriod" startAt="4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OK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Times New Roman"/>
                <a:ea typeface="ＭＳ ゴシック"/>
              </a:rPr>
              <a:t>.</a:t>
            </a:r>
          </a:p>
          <a:p>
            <a:pPr lvl="1" rtl="0">
              <a:buAutoNum type="arabicPeriod" startAt="4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Close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close the Manage Data Tasks dialog box.</a:t>
            </a:r>
            <a:endParaRPr lang="cs-CZ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32</a:t>
            </a:fld>
            <a:endParaRPr lang="en-US"/>
          </a:p>
        </p:txBody>
      </p:sp>
      <p:pic>
        <p:nvPicPr>
          <p:cNvPr id="7" name="Picture 6" descr="14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05200"/>
            <a:ext cx="45466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61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Run Import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lnSpc>
                <a:spcPct val="90000"/>
              </a:lnSpc>
              <a:buFont typeface="+mj-lt"/>
              <a:buAutoNum type="arabicPeriod" startAt="7"/>
            </a:pP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In the Navigation Pane, double-click the </a:t>
            </a:r>
            <a:r>
              <a:rPr lang="cs-CZ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Applicants: Table </a:t>
            </a: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table. The existing data has been replaced with new imported data, as shown below.</a:t>
            </a:r>
          </a:p>
          <a:p>
            <a:pPr lvl="1" rtl="0">
              <a:lnSpc>
                <a:spcPct val="90000"/>
              </a:lnSpc>
              <a:buAutoNum type="arabicPeriod" startAt="7"/>
            </a:pPr>
            <a:r>
              <a:rPr lang="cs-CZ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CLOSE </a:t>
            </a: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Applicants table.</a:t>
            </a:r>
          </a:p>
          <a:p>
            <a:pPr lvl="0" rtl="0">
              <a:lnSpc>
                <a:spcPct val="90000"/>
              </a:lnSpc>
            </a:pPr>
            <a:r>
              <a:rPr lang="cs-CZ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PAUSE. LEAVE </a:t>
            </a: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database open to use in the next exercise.</a:t>
            </a:r>
            <a:endParaRPr lang="cs-CZ" sz="2000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33</a:t>
            </a:fld>
            <a:endParaRPr lang="en-US"/>
          </a:p>
        </p:txBody>
      </p:sp>
      <p:pic>
        <p:nvPicPr>
          <p:cNvPr id="7" name="Picture 6" descr="142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81"/>
          <a:stretch/>
        </p:blipFill>
        <p:spPr>
          <a:xfrm>
            <a:off x="685800" y="3200400"/>
            <a:ext cx="7738533" cy="29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10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Exporting from a Table to Excel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505200" cy="4953000"/>
          </a:xfrm>
        </p:spPr>
        <p:txBody>
          <a:bodyPr/>
          <a:lstStyle/>
          <a:p>
            <a:pPr lvl="0" rtl="0"/>
            <a:r>
              <a:rPr lang="cs-CZ" sz="2000" b="1" i="0" u="none" strike="noStrike" baseline="0" smtClean="0">
                <a:latin typeface="Segoe"/>
                <a:ea typeface="ＭＳ ゴシック"/>
              </a:rPr>
              <a:t>USE </a:t>
            </a:r>
            <a:r>
              <a:rPr lang="cs-CZ" sz="2000" b="0" i="0" u="none" strike="noStrike" baseline="0" smtClean="0">
                <a:latin typeface="Segoe"/>
                <a:ea typeface="ＭＳ ゴシック"/>
              </a:rPr>
              <a:t>the database that is open from the previous exercise.</a:t>
            </a:r>
          </a:p>
          <a:p>
            <a:pPr lvl="1" rtl="0"/>
            <a:r>
              <a:rPr lang="cs-CZ" sz="2000" b="0" i="0" u="none" strike="noStrike" baseline="0" smtClean="0">
                <a:latin typeface="Segoe"/>
                <a:ea typeface="ＭＳ ゴシック"/>
              </a:rPr>
              <a:t>In the Navigation Pane, select the </a:t>
            </a:r>
            <a:r>
              <a:rPr lang="cs-CZ" sz="2000" b="1" i="0" u="none" strike="noStrike" baseline="0" smtClean="0">
                <a:latin typeface="Segoe"/>
                <a:ea typeface="ＭＳ ゴシック"/>
              </a:rPr>
              <a:t>Part-Time Employees: Table</a:t>
            </a:r>
            <a:r>
              <a:rPr lang="cs-CZ" sz="2000" b="0" i="0" u="none" strike="noStrike" baseline="0" smtClean="0">
                <a:latin typeface="Times New Roman"/>
                <a:ea typeface="ＭＳ ゴシック"/>
              </a:rPr>
              <a:t>.</a:t>
            </a:r>
          </a:p>
          <a:p>
            <a:pPr lvl="1" rtl="0"/>
            <a:r>
              <a:rPr lang="cs-CZ" sz="2000" b="0" i="0" u="none" strike="noStrike" baseline="0" smtClean="0">
                <a:latin typeface="Segoe"/>
                <a:ea typeface="ＭＳ ゴシック"/>
              </a:rPr>
              <a:t>On the EXTERNAL DATA tab, in the Export group, click</a:t>
            </a:r>
            <a:r>
              <a:rPr lang="cs-CZ" sz="2000" b="1" i="0" u="none" strike="noStrike" baseline="0" smtClean="0">
                <a:latin typeface="Segoe"/>
                <a:ea typeface="ＭＳ ゴシック"/>
              </a:rPr>
              <a:t> Excel</a:t>
            </a:r>
            <a:r>
              <a:rPr lang="cs-CZ" sz="2000" b="0" i="0" u="none" strike="noStrike" baseline="0" smtClean="0">
                <a:latin typeface="Segoe"/>
                <a:ea typeface="ＭＳ ゴシック"/>
              </a:rPr>
              <a:t>. The Export—Excel Spreadsheet dialog box appears, as shown at right.</a:t>
            </a:r>
          </a:p>
        </p:txBody>
      </p:sp>
      <p:pic>
        <p:nvPicPr>
          <p:cNvPr id="4" name="Picture 3" descr="14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600200"/>
            <a:ext cx="4783666" cy="350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7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Exporting from a Table to Excel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4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If you want to specify a different destination, 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Browse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File Save dialog box, use the File Save dialog box to choose a folder, and then 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Save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Times New Roman"/>
                <a:ea typeface="ＭＳ ゴシック"/>
              </a:rPr>
              <a:t>.</a:t>
            </a:r>
          </a:p>
          <a:p>
            <a:pPr lvl="1" rtl="0">
              <a:buAutoNum type="arabicPeriod" startAt="4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the Export data with formatting and layout check box and then click the Open the destination file after the export operation is complete check box.</a:t>
            </a:r>
            <a:endParaRPr lang="cs-CZ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59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Exporting from a Table to Excel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5"/>
            </a:pPr>
            <a:r>
              <a:rPr lang="cs-CZ" b="0" i="0" u="none" strike="noStrike" baseline="0" smtClean="0"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latin typeface="Segoe"/>
                <a:ea typeface="ＭＳ ゴシック"/>
              </a:rPr>
              <a:t>OK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. Excel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opens and the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new worksheet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with exported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data is displayed,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as shown at right.</a:t>
            </a:r>
          </a:p>
          <a:p>
            <a:pPr lvl="1" rtl="0">
              <a:buAutoNum type="arabicPeriod" startAt="5"/>
            </a:pPr>
            <a:r>
              <a:rPr lang="cs-CZ" b="1" i="0" u="none" strike="noStrike" baseline="0" smtClean="0">
                <a:latin typeface="Segoe"/>
                <a:ea typeface="ＭＳ ゴシック"/>
              </a:rPr>
              <a:t>CLOSE 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the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worksheet and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1" i="0" u="none" strike="noStrike" baseline="0" smtClean="0">
                <a:latin typeface="Segoe"/>
                <a:ea typeface="ＭＳ ゴシック"/>
              </a:rPr>
              <a:t>CLOSE 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Excel.</a:t>
            </a:r>
          </a:p>
          <a:p>
            <a:pPr lvl="1" rtl="0">
              <a:buAutoNum type="arabicPeriod" startAt="5"/>
            </a:pPr>
            <a:r>
              <a:rPr lang="cs-CZ" b="0" i="0" u="none" strike="noStrike" baseline="0" smtClean="0">
                <a:latin typeface="Segoe"/>
                <a:ea typeface="ＭＳ ゴシック"/>
              </a:rPr>
              <a:t>Switch to Access.</a:t>
            </a:r>
          </a:p>
          <a:p>
            <a:pPr lvl="1" rtl="0">
              <a:buAutoNum type="arabicPeriod" startAt="5"/>
            </a:pPr>
            <a:r>
              <a:rPr lang="cs-CZ" b="0" i="0" u="none" strike="noStrike" baseline="0" smtClean="0">
                <a:latin typeface="Segoe"/>
                <a:ea typeface="ＭＳ ゴシック"/>
              </a:rPr>
              <a:t>On the Save Export Steps screen, click </a:t>
            </a:r>
            <a:r>
              <a:rPr lang="cs-CZ" b="1" i="0" u="none" strike="noStrike" baseline="0" smtClean="0">
                <a:latin typeface="Segoe"/>
                <a:ea typeface="ＭＳ ゴシック"/>
              </a:rPr>
              <a:t>Close</a:t>
            </a:r>
            <a:r>
              <a:rPr lang="cs-CZ" b="0" i="0" u="none" strike="noStrike" baseline="0" smtClean="0">
                <a:latin typeface="Times New Roman"/>
                <a:ea typeface="ＭＳ ゴシック"/>
              </a:rPr>
              <a:t>.</a:t>
            </a:r>
          </a:p>
          <a:p>
            <a:pPr lvl="0" rtl="0"/>
            <a:r>
              <a:rPr lang="cs-CZ" b="1" i="0" u="none" strike="noStrike" baseline="0" smtClean="0">
                <a:latin typeface="Segoe"/>
                <a:ea typeface="ＭＳ ゴシック"/>
              </a:rPr>
              <a:t>PAUSE. LEAVE 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the database open to use in the next exercise.</a:t>
            </a:r>
            <a:endParaRPr lang="cs-CZ" b="0" i="0" u="none" strike="noStrike" baseline="0" smtClean="0"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36</a:t>
            </a:fld>
            <a:endParaRPr lang="en-US"/>
          </a:p>
        </p:txBody>
      </p:sp>
      <p:pic>
        <p:nvPicPr>
          <p:cNvPr id="7" name="Picture 6" descr="14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22" b="48923"/>
          <a:stretch/>
        </p:blipFill>
        <p:spPr>
          <a:xfrm>
            <a:off x="3810000" y="1752600"/>
            <a:ext cx="4597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1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Export from a Query to Word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cs-CZ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USE </a:t>
            </a: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database that is </a:t>
            </a:r>
            <a:b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open from the previous </a:t>
            </a:r>
            <a:b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exercise.</a:t>
            </a:r>
          </a:p>
          <a:p>
            <a:pPr lvl="1" rtl="0"/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In the Navigation Pane, </a:t>
            </a:r>
            <a:b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select the </a:t>
            </a:r>
            <a:r>
              <a:rPr lang="cs-CZ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Part-Time </a:t>
            </a:r>
            <a:br>
              <a:rPr lang="cs-CZ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Employees Query</a:t>
            </a:r>
            <a:r>
              <a:rPr lang="cs-CZ" sz="2000" b="0" i="0" u="none" strike="noStrike" baseline="0" smtClean="0">
                <a:solidFill>
                  <a:srgbClr val="000000"/>
                </a:solidFill>
                <a:latin typeface="Times New Roman"/>
                <a:ea typeface="ＭＳ ゴシック"/>
              </a:rPr>
              <a:t>.</a:t>
            </a:r>
          </a:p>
          <a:p>
            <a:pPr lvl="1" rtl="0"/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On the EXTERNAL </a:t>
            </a:r>
            <a:b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DATA tab, in the </a:t>
            </a:r>
            <a:b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Export group, click </a:t>
            </a:r>
            <a:b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</a:t>
            </a:r>
            <a:r>
              <a:rPr lang="cs-CZ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More</a:t>
            </a:r>
            <a:r>
              <a:rPr lang="cs-CZ" sz="2000" b="1" i="0" u="none" strike="noStrike" baseline="0" smtClean="0">
                <a:solidFill>
                  <a:srgbClr val="000000"/>
                </a:solidFill>
                <a:latin typeface="Segoe"/>
                <a:ea typeface="Univers-BlackExt"/>
              </a:rPr>
              <a:t> </a:t>
            </a: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button. </a:t>
            </a:r>
            <a:b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On the menu that </a:t>
            </a:r>
            <a:b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appears, click </a:t>
            </a:r>
            <a:r>
              <a:rPr lang="cs-CZ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Word</a:t>
            </a:r>
            <a:r>
              <a:rPr lang="cs-CZ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. The Export—RTF File dialog box appears, as shown above.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37</a:t>
            </a:fld>
            <a:endParaRPr lang="en-US"/>
          </a:p>
        </p:txBody>
      </p:sp>
      <p:pic>
        <p:nvPicPr>
          <p:cNvPr id="7" name="Picture 6" descr="14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600200"/>
            <a:ext cx="4656667" cy="34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1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Export from a Query to Word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3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If you want to specify a different destination, 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Browse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File Save dialog box, use the File Save dialog box to choose a folder, and then 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Save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Times New Roman"/>
                <a:ea typeface="ＭＳ ゴシック"/>
              </a:rPr>
              <a:t>.</a:t>
            </a:r>
          </a:p>
          <a:p>
            <a:pPr lvl="1" rtl="0">
              <a:buAutoNum type="arabicPeriod" startAt="3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the Open the destination file after the export operation is complete check box.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86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Export from a Query to Word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5"/>
            </a:pPr>
            <a:r>
              <a:rPr lang="cs-CZ" b="0" i="0" u="none" strike="noStrike" baseline="0" smtClean="0">
                <a:latin typeface="Segoe"/>
                <a:ea typeface="ＭＳ ゴシック"/>
              </a:rPr>
              <a:t>Click </a:t>
            </a:r>
            <a:r>
              <a:rPr lang="cs-CZ" b="1" i="0" u="none" strike="noStrike" baseline="0" smtClean="0">
                <a:latin typeface="Segoe"/>
                <a:ea typeface="ＭＳ ゴシック"/>
              </a:rPr>
              <a:t>OK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. Word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opens and the new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document with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exported data is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displayed, as shown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t right.</a:t>
            </a:r>
          </a:p>
          <a:p>
            <a:pPr lvl="1" rtl="0">
              <a:buAutoNum type="arabicPeriod" startAt="5"/>
            </a:pPr>
            <a:r>
              <a:rPr lang="cs-CZ" b="1" i="0" u="none" strike="noStrike" baseline="0" smtClean="0">
                <a:latin typeface="Segoe"/>
                <a:ea typeface="ＭＳ ゴシック"/>
              </a:rPr>
              <a:t>CLOSE 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the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document and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1" i="0" u="none" strike="noStrike" baseline="0" smtClean="0">
                <a:latin typeface="Segoe"/>
                <a:ea typeface="ＭＳ ゴシック"/>
              </a:rPr>
              <a:t>CLOSE 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Word.</a:t>
            </a:r>
          </a:p>
          <a:p>
            <a:pPr lvl="1" rtl="0">
              <a:buAutoNum type="arabicPeriod" startAt="5"/>
            </a:pPr>
            <a:r>
              <a:rPr lang="cs-CZ" b="0" i="0" u="none" strike="noStrike" baseline="0" smtClean="0">
                <a:latin typeface="Segoe"/>
                <a:ea typeface="ＭＳ ゴシック"/>
              </a:rPr>
              <a:t>Switch to Access.</a:t>
            </a:r>
          </a:p>
          <a:p>
            <a:pPr lvl="1" rtl="0">
              <a:buAutoNum type="arabicPeriod" startAt="5"/>
            </a:pPr>
            <a:r>
              <a:rPr lang="cs-CZ" b="0" i="0" u="none" strike="noStrike" baseline="0" smtClean="0">
                <a:latin typeface="Segoe"/>
                <a:ea typeface="ＭＳ ゴシック"/>
              </a:rPr>
              <a:t>On the Save Export Steps screen, click </a:t>
            </a:r>
            <a:r>
              <a:rPr lang="cs-CZ" b="1" i="0" u="none" strike="noStrike" baseline="0" smtClean="0">
                <a:latin typeface="Segoe"/>
                <a:ea typeface="ＭＳ ゴシック"/>
              </a:rPr>
              <a:t>Close</a:t>
            </a:r>
            <a:r>
              <a:rPr lang="cs-CZ" b="0" i="0" u="none" strike="noStrike" baseline="0" smtClean="0">
                <a:latin typeface="Times New Roman"/>
                <a:ea typeface="ＭＳ ゴシック"/>
              </a:rPr>
              <a:t>.</a:t>
            </a:r>
          </a:p>
          <a:p>
            <a:pPr lvl="0" rtl="0"/>
            <a:r>
              <a:rPr lang="cs-CZ" b="1" i="0" u="none" strike="noStrike" baseline="0" smtClean="0">
                <a:latin typeface="Segoe"/>
                <a:ea typeface="ＭＳ ゴシック"/>
              </a:rPr>
              <a:t>PAUSE. LEAVE 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the database open to use in the next exercise.</a:t>
            </a:r>
            <a:endParaRPr lang="cs-CZ" b="0" i="0" u="none" strike="noStrike" baseline="0" smtClean="0"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39</a:t>
            </a:fld>
            <a:endParaRPr lang="en-US"/>
          </a:p>
        </p:txBody>
      </p:sp>
      <p:pic>
        <p:nvPicPr>
          <p:cNvPr id="7" name="Picture 6" descr="14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45" y="1524000"/>
            <a:ext cx="4749800" cy="259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6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Import Data from Excel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5"/>
            </a:pP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Use the File Open </a:t>
            </a:r>
            <a:b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dialog box to locate </a:t>
            </a:r>
            <a:b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</a:t>
            </a:r>
            <a:r>
              <a:rPr lang="en-US" sz="2000" b="1" i="1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New_Employees</a:t>
            </a:r>
            <a: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 </a:t>
            </a:r>
            <a:b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spreadsheet file and </a:t>
            </a:r>
            <a:b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then click </a:t>
            </a:r>
            <a: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Open</a:t>
            </a:r>
            <a:r>
              <a:rPr lang="en-US" sz="2000" b="0" i="0" u="none" strike="noStrike" baseline="0" smtClean="0">
                <a:solidFill>
                  <a:srgbClr val="000000"/>
                </a:solidFill>
                <a:latin typeface="Times New Roman"/>
                <a:ea typeface="ＭＳ ゴシック"/>
              </a:rPr>
              <a:t>.</a:t>
            </a:r>
          </a:p>
          <a:p>
            <a:pPr lvl="1" rtl="0">
              <a:buAutoNum type="arabicPeriod" startAt="5"/>
            </a:pP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Notice the three </a:t>
            </a:r>
            <a:b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options you have </a:t>
            </a:r>
            <a:b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when importing </a:t>
            </a:r>
            <a:b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data. Select the </a:t>
            </a:r>
            <a:b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option button for </a:t>
            </a:r>
            <a:b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Import the source </a:t>
            </a:r>
            <a:b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data into a new </a:t>
            </a:r>
            <a:b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table in the current database </a:t>
            </a: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and click </a:t>
            </a:r>
            <a:r>
              <a:rPr lang="en-US" sz="2000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OK</a:t>
            </a:r>
            <a:r>
              <a:rPr lang="en-US" sz="2000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. The Import Spreadsheet Wizard appears, as shown above.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Picture 6" descr="14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676400"/>
            <a:ext cx="4766733" cy="340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60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Export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cs-CZ" b="1" i="0" u="none" strike="noStrike" baseline="0" smtClean="0">
                <a:latin typeface="Segoe"/>
                <a:ea typeface="ＭＳ ゴシック"/>
              </a:rPr>
              <a:t>USE 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the database that is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open from the previous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exercise.</a:t>
            </a:r>
          </a:p>
          <a:p>
            <a:pPr lvl="1" rtl="0"/>
            <a:r>
              <a:rPr lang="cs-CZ" b="0" i="0" u="none" strike="noStrike" baseline="0" smtClean="0">
                <a:latin typeface="Segoe"/>
                <a:ea typeface="ＭＳ ゴシック"/>
              </a:rPr>
              <a:t>In the Navigation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Pane, select the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1" i="0" u="none" strike="noStrike" baseline="0" smtClean="0">
                <a:latin typeface="Segoe"/>
                <a:ea typeface="ＭＳ ゴシック"/>
              </a:rPr>
              <a:t>New Employees: </a:t>
            </a:r>
            <a:br>
              <a:rPr lang="cs-CZ" b="1" i="0" u="none" strike="noStrike" baseline="0" smtClean="0">
                <a:latin typeface="Segoe"/>
                <a:ea typeface="ＭＳ ゴシック"/>
              </a:rPr>
            </a:br>
            <a:r>
              <a:rPr lang="cs-CZ" b="1" i="0" u="none" strike="noStrike" baseline="0" smtClean="0">
                <a:latin typeface="Segoe"/>
                <a:ea typeface="ＭＳ ゴシック"/>
              </a:rPr>
              <a:t>Table</a:t>
            </a:r>
            <a:r>
              <a:rPr lang="cs-CZ" b="0" i="0" u="none" strike="noStrike" baseline="0" smtClean="0">
                <a:latin typeface="Times New Roman"/>
                <a:ea typeface="ＭＳ ゴシック"/>
              </a:rPr>
              <a:t>.</a:t>
            </a:r>
          </a:p>
          <a:p>
            <a:pPr lvl="1" rtl="0"/>
            <a:r>
              <a:rPr lang="cs-CZ" b="0" i="0" u="none" strike="noStrike" baseline="0" smtClean="0">
                <a:latin typeface="Segoe"/>
                <a:ea typeface="ＭＳ ゴシック"/>
              </a:rPr>
              <a:t>On the EXTERNAL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DATA tab, in the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latin typeface="Segoe"/>
                <a:ea typeface="ＭＳ ゴシック"/>
              </a:rPr>
              <a:t>Export group, click </a:t>
            </a:r>
            <a:br>
              <a:rPr lang="cs-CZ" b="0" i="0" u="none" strike="noStrike" baseline="0" smtClean="0">
                <a:latin typeface="Segoe"/>
                <a:ea typeface="ＭＳ ゴシック"/>
              </a:rPr>
            </a:br>
            <a:r>
              <a:rPr lang="cs-CZ" b="1" i="0" u="none" strike="noStrike" baseline="0" smtClean="0">
                <a:latin typeface="Segoe"/>
                <a:ea typeface="ＭＳ ゴシック"/>
              </a:rPr>
              <a:t>Text File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. The Export—Text File dialog box appears, as shown above.</a:t>
            </a:r>
          </a:p>
        </p:txBody>
      </p:sp>
      <p:pic>
        <p:nvPicPr>
          <p:cNvPr id="4" name="Picture 3" descr="14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4512733" cy="33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95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Export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3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If you want to specify a different destination, 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Browse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File Save dialog box, use the File Save dialog box to choose a folder, and then click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Save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Times New Roman"/>
                <a:ea typeface="ＭＳ ゴシック"/>
              </a:rPr>
              <a:t>.</a:t>
            </a:r>
          </a:p>
          <a:p>
            <a:pPr lvl="1" rtl="0">
              <a:buAutoNum type="arabicPeriod" startAt="3"/>
            </a:pP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the Export data with formatting and layout check box and then click the Open the destination file after the export operation is complete check box.</a:t>
            </a:r>
          </a:p>
          <a:p>
            <a:pPr lvl="1">
              <a:buFont typeface="+mj-lt"/>
              <a:buAutoNum type="arabicPeriod" startAt="3"/>
            </a:pPr>
            <a:r>
              <a:rPr lang="cs-CZ">
                <a:latin typeface="Segoe"/>
                <a:ea typeface="ＭＳ ゴシック"/>
              </a:rPr>
              <a:t>Click </a:t>
            </a:r>
            <a:r>
              <a:rPr lang="cs-CZ" b="1">
                <a:latin typeface="Segoe"/>
                <a:ea typeface="ＭＳ ゴシック"/>
              </a:rPr>
              <a:t>OK</a:t>
            </a:r>
            <a:r>
              <a:rPr lang="cs-CZ">
                <a:latin typeface="Segoe"/>
                <a:ea typeface="ＭＳ ゴシック"/>
              </a:rPr>
              <a:t>. The Encode ‘New Employees’ As dialog box is displayed, as shown below.</a:t>
            </a:r>
          </a:p>
          <a:p>
            <a:pPr lvl="1" rtl="0">
              <a:buAutoNum type="arabicPeriod" startAt="3"/>
            </a:pPr>
            <a:endParaRPr lang="cs-CZ" b="0" i="0" u="none" strike="noStrike" baseline="0" smtClean="0">
              <a:solidFill>
                <a:srgbClr val="000000"/>
              </a:solidFill>
              <a:latin typeface="Segoe"/>
              <a:ea typeface="ＭＳ ゴシック"/>
            </a:endParaRPr>
          </a:p>
        </p:txBody>
      </p:sp>
      <p:pic>
        <p:nvPicPr>
          <p:cNvPr id="4" name="Picture 3" descr="14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572000"/>
            <a:ext cx="3839633" cy="168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82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Export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6"/>
            </a:pPr>
            <a:r>
              <a:rPr lang="cs-CZ" b="0" i="0" u="none" strike="noStrike" baseline="0" smtClean="0">
                <a:latin typeface="Segoe"/>
                <a:ea typeface="ＭＳ ゴシック"/>
              </a:rPr>
              <a:t>Windows (default) should be selected. Click </a:t>
            </a:r>
            <a:r>
              <a:rPr lang="cs-CZ" b="1" i="0" u="none" strike="noStrike" baseline="0" smtClean="0">
                <a:latin typeface="Segoe"/>
                <a:ea typeface="ＭＳ ゴシック"/>
              </a:rPr>
              <a:t>OK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. Notepad opens and the new file with exported data is displayed, as shown below.</a:t>
            </a:r>
          </a:p>
          <a:p>
            <a:pPr lvl="1" rtl="0">
              <a:buAutoNum type="arabicPeriod" startAt="6"/>
            </a:pPr>
            <a:r>
              <a:rPr lang="cs-CZ" b="1" i="0" u="none" strike="noStrike" baseline="0" smtClean="0">
                <a:latin typeface="Segoe"/>
                <a:ea typeface="ＭＳ ゴシック"/>
              </a:rPr>
              <a:t>CLOSE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 Notepad.</a:t>
            </a:r>
          </a:p>
          <a:p>
            <a:pPr lvl="1" rtl="0">
              <a:buAutoNum type="arabicPeriod" startAt="6"/>
            </a:pPr>
            <a:r>
              <a:rPr lang="cs-CZ" b="0" i="0" u="none" strike="noStrike" baseline="0" smtClean="0">
                <a:latin typeface="Segoe"/>
                <a:ea typeface="ＭＳ ゴシック"/>
              </a:rPr>
              <a:t>Switch to Access.</a:t>
            </a:r>
            <a:endParaRPr lang="cs-CZ" b="0" i="0" u="none" strike="noStrike" baseline="0" smtClean="0">
              <a:latin typeface="Univers-Light"/>
              <a:ea typeface="Univers-Light"/>
            </a:endParaRPr>
          </a:p>
        </p:txBody>
      </p:sp>
      <p:pic>
        <p:nvPicPr>
          <p:cNvPr id="4" name="Picture 3" descr="14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657600"/>
            <a:ext cx="8026400" cy="154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43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Export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124200" cy="4953000"/>
          </a:xfrm>
        </p:spPr>
        <p:txBody>
          <a:bodyPr/>
          <a:lstStyle/>
          <a:p>
            <a:pPr lvl="1" rtl="0">
              <a:buFont typeface="+mj-lt"/>
              <a:buAutoNum type="arabicPeriod" startAt="9"/>
            </a:pPr>
            <a:r>
              <a:rPr lang="cs-CZ" b="0" i="0" u="none" strike="noStrike" baseline="0" smtClean="0">
                <a:latin typeface="Segoe"/>
                <a:ea typeface="ＭＳ ゴシック"/>
              </a:rPr>
              <a:t>On the Save Export Steps screen, click the </a:t>
            </a:r>
            <a:r>
              <a:rPr lang="cs-CZ" b="1" i="0" u="none" strike="noStrike" baseline="0" smtClean="0">
                <a:latin typeface="Segoe"/>
                <a:ea typeface="ＭＳ ゴシック"/>
              </a:rPr>
              <a:t>Save export steps </a:t>
            </a:r>
            <a:r>
              <a:rPr lang="cs-CZ" b="0" i="0" u="none" strike="noStrike" baseline="0" smtClean="0">
                <a:latin typeface="Segoe"/>
                <a:ea typeface="ＭＳ ゴシック"/>
              </a:rPr>
              <a:t>check box to display the specification details, as shown at right.</a:t>
            </a:r>
          </a:p>
        </p:txBody>
      </p:sp>
      <p:pic>
        <p:nvPicPr>
          <p:cNvPr id="4" name="Picture 3" descr="14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676400"/>
            <a:ext cx="4853484" cy="37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7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Save Export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+mj-lt"/>
              <a:buAutoNum type="arabicPeriod" startAt="10"/>
            </a:pPr>
            <a:r>
              <a:rPr lang="cs-CZ">
                <a:latin typeface="Segoe"/>
                <a:ea typeface="ＭＳ ゴシック"/>
              </a:rPr>
              <a:t>In the Description box, key Export new employee information to a text file</a:t>
            </a:r>
            <a:r>
              <a:rPr lang="cs-CZ">
                <a:solidFill>
                  <a:srgbClr val="231F20"/>
                </a:solidFill>
                <a:latin typeface="Times New Roman"/>
                <a:ea typeface="ＭＳ ゴシック"/>
              </a:rPr>
              <a:t>.</a:t>
            </a:r>
          </a:p>
          <a:p>
            <a:pPr lvl="1">
              <a:buAutoNum type="arabicPeriod" startAt="10"/>
            </a:pPr>
            <a:r>
              <a:rPr lang="cs-CZ">
                <a:latin typeface="Segoe"/>
                <a:ea typeface="ＭＳ ゴシック"/>
              </a:rPr>
              <a:t>Click </a:t>
            </a:r>
            <a:r>
              <a:rPr lang="cs-CZ" b="1">
                <a:latin typeface="Segoe"/>
                <a:ea typeface="ＭＳ ゴシック"/>
              </a:rPr>
              <a:t>Save Export</a:t>
            </a:r>
            <a:r>
              <a:rPr lang="cs-CZ">
                <a:latin typeface="Times New Roman"/>
                <a:ea typeface="ＭＳ ゴシック"/>
              </a:rPr>
              <a:t>.</a:t>
            </a:r>
          </a:p>
          <a:p>
            <a:pPr lvl="0"/>
            <a:r>
              <a:rPr lang="cs-CZ" b="1">
                <a:latin typeface="Segoe"/>
                <a:ea typeface="ＭＳ ゴシック"/>
              </a:rPr>
              <a:t>PAUSE. LEAVE </a:t>
            </a:r>
            <a:r>
              <a:rPr lang="cs-CZ">
                <a:latin typeface="Segoe"/>
                <a:ea typeface="ＭＳ ゴシック"/>
              </a:rPr>
              <a:t>the database open to use in the next exercise.</a:t>
            </a:r>
            <a:endParaRPr lang="cs-CZ">
              <a:latin typeface="Univers-Light"/>
              <a:ea typeface="Univers-Light"/>
            </a:endParaRPr>
          </a:p>
          <a:p>
            <a:pPr lvl="1" rtl="0">
              <a:buFont typeface="+mj-lt"/>
              <a:buAutoNum type="arabicPeriod" startAt="5"/>
            </a:pPr>
            <a:endParaRPr lang="cs-CZ" b="0" i="0" u="none" strike="noStrike" baseline="0" smtClean="0">
              <a:latin typeface="Segoe"/>
              <a:ea typeface="ＭＳ 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675410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cs-CZ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Run Export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USE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database that is open from the previous exercise.</a:t>
            </a:r>
          </a:p>
          <a:p>
            <a:pPr lvl="1" rtl="0"/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In the Navigation Pane, double-click the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New Employees: Table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it, if necessary.</a:t>
            </a:r>
          </a:p>
          <a:p>
            <a:pPr lvl="1" rtl="0"/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Add another record with the following information: </a:t>
            </a:r>
            <a:b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First Name: </a:t>
            </a:r>
            <a:r>
              <a:rPr lang="cs-CZ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Rachel	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Last Name: Valdez </a:t>
            </a:r>
            <a:b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	Address: 39 Vista Drive </a:t>
            </a:r>
            <a:b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</a:b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	City: Roanoke	State: VA</a:t>
            </a:r>
            <a:r>
              <a:rPr lang="cs-CZ" b="0" i="0" u="none" strike="noStrike" smtClean="0">
                <a:solidFill>
                  <a:srgbClr val="000000"/>
                </a:solidFill>
                <a:latin typeface="Segoe"/>
                <a:ea typeface="ＭＳ ゴシック"/>
              </a:rPr>
              <a:t>   </a:t>
            </a:r>
            <a:r>
              <a:rPr lang="cs-CZ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ZIP: 94510</a:t>
            </a:r>
          </a:p>
          <a:p>
            <a:pPr marL="0" lvl="0" indent="0" rtl="0">
              <a:buNone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	Phone Number: 607.555.1218</a:t>
            </a:r>
          </a:p>
          <a:p>
            <a:pPr lvl="1" rtl="0">
              <a:buFont typeface="+mj-lt"/>
              <a:buAutoNum type="arabicPeriod" startAt="3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the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Close ‘New Employees’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Univers-BlackExt"/>
              </a:rPr>
              <a:t>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button to close the table.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30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Run Export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4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On the EXTERNAL DATA tab, in the Export group, 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Saved Exports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open the Manage Data Tasks dialog box, as shown below.</a:t>
            </a:r>
            <a:endParaRPr lang="en-US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46</a:t>
            </a:fld>
            <a:endParaRPr lang="en-US"/>
          </a:p>
        </p:txBody>
      </p:sp>
      <p:pic>
        <p:nvPicPr>
          <p:cNvPr id="7" name="Picture 6" descr="14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709333"/>
            <a:ext cx="4915213" cy="338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Run Export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5"/>
            </a:pPr>
            <a:r>
              <a:rPr lang="en-US" b="0" i="0" u="none" strike="noStrike" baseline="0" smtClean="0">
                <a:latin typeface="Segoe"/>
                <a:ea typeface="ＭＳ ゴシック"/>
              </a:rPr>
              <a:t>Click the file path and edit it by changing the destination file name to </a:t>
            </a:r>
            <a:r>
              <a:rPr lang="en-US" b="1" i="1" u="none" strike="noStrike" baseline="0" smtClean="0">
                <a:latin typeface="Segoe"/>
                <a:ea typeface="ＭＳ ゴシック"/>
              </a:rPr>
              <a:t>New Employees2.txt</a:t>
            </a:r>
            <a:r>
              <a:rPr lang="en-US" b="0" i="0" u="none" strike="noStrike" baseline="0" smtClean="0">
                <a:latin typeface="Segoe"/>
                <a:ea typeface="ＭＳ ゴシック"/>
              </a:rPr>
              <a:t>, as shown below.</a:t>
            </a:r>
            <a:endParaRPr lang="en-US" b="0" i="0" u="none" strike="noStrike" baseline="0" smtClean="0"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47</a:t>
            </a:fld>
            <a:endParaRPr lang="en-US"/>
          </a:p>
        </p:txBody>
      </p:sp>
      <p:pic>
        <p:nvPicPr>
          <p:cNvPr id="7" name="Picture 6" descr="14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362200"/>
            <a:ext cx="4766733" cy="380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59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Run Export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6"/>
            </a:pPr>
            <a:r>
              <a:rPr lang="en-US" b="0" i="0" u="none" strike="noStrike" baseline="0" smtClean="0">
                <a:latin typeface="Segoe"/>
                <a:ea typeface="ＭＳ ゴシック"/>
              </a:rPr>
              <a:t>Click </a:t>
            </a:r>
            <a:r>
              <a:rPr lang="en-US" b="1" i="0" u="none" strike="noStrike" baseline="0" smtClean="0">
                <a:latin typeface="Segoe"/>
                <a:ea typeface="ＭＳ ゴシック"/>
              </a:rPr>
              <a:t>Run</a:t>
            </a:r>
            <a:r>
              <a:rPr lang="en-US" b="0" i="0" u="none" strike="noStrike" baseline="0" smtClean="0">
                <a:latin typeface="Segoe"/>
                <a:ea typeface="ＭＳ ゴシック"/>
              </a:rPr>
              <a:t>. Notepad opens and the new file with exported data is displayed, as shown below.</a:t>
            </a:r>
            <a:endParaRPr lang="en-US" b="0" i="0" u="none" strike="noStrike" baseline="0" smtClean="0"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48</a:t>
            </a:fld>
            <a:endParaRPr lang="en-US"/>
          </a:p>
        </p:txBody>
      </p:sp>
      <p:pic>
        <p:nvPicPr>
          <p:cNvPr id="7" name="Picture 6" descr="14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587938" cy="154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3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Run Export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7"/>
            </a:pPr>
            <a:r>
              <a:rPr lang="en-US" b="0" i="0" u="none" strike="noStrike" baseline="0" smtClean="0">
                <a:latin typeface="Segoe"/>
                <a:ea typeface="ＭＳ ゴシック"/>
              </a:rPr>
              <a:t>Switch to Access. A message confirms that the export operation was successful, as shown below.</a:t>
            </a:r>
            <a:endParaRPr lang="en-US" b="0" i="0" u="none" strike="noStrike" baseline="0" smtClean="0">
              <a:latin typeface="Times New Roman"/>
              <a:ea typeface="ＭＳ ゴシック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49</a:t>
            </a:fld>
            <a:endParaRPr lang="en-US"/>
          </a:p>
        </p:txBody>
      </p:sp>
      <p:pic>
        <p:nvPicPr>
          <p:cNvPr id="7" name="Picture 6" descr="14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2488228"/>
            <a:ext cx="6815666" cy="172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23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Import Data from Excel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276600" cy="4953000"/>
          </a:xfrm>
        </p:spPr>
        <p:txBody>
          <a:bodyPr/>
          <a:lstStyle/>
          <a:p>
            <a:pPr lvl="1" rtl="0">
              <a:buFont typeface="+mj-lt"/>
              <a:buAutoNum type="arabicPeriod" startAt="7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Next &gt;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display the next screen, as shown at right.</a:t>
            </a:r>
          </a:p>
          <a:p>
            <a:pPr lvl="1" rtl="0">
              <a:buAutoNum type="arabicPeriod" startAt="7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the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First Row Contains Column Headings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check box. Access uses these column headings to name the fields in the table.</a:t>
            </a:r>
            <a:endParaRPr lang="en-US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 descr="14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00200"/>
            <a:ext cx="4944533" cy="355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70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Run Export Specifications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8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OK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and then 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Close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close the Manage Data Tasks dialog box.</a:t>
            </a:r>
          </a:p>
          <a:p>
            <a:pPr lvl="1" rtl="0">
              <a:buAutoNum type="arabicPeriod" startAt="8"/>
            </a:pP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CLOSE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 Notepad.</a:t>
            </a:r>
          </a:p>
          <a:p>
            <a:pPr lvl="1" rtl="0">
              <a:buAutoNum type="arabicPeriod" startAt="8"/>
            </a:pP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CLOSE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the database.</a:t>
            </a:r>
          </a:p>
          <a:p>
            <a:pPr lvl="0" rtl="0"/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PAUSE. LEAVE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Access open to use in the projects.</a:t>
            </a:r>
            <a:endParaRPr lang="en-US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1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Skill Summary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51</a:t>
            </a:fld>
            <a:endParaRPr lang="en-US"/>
          </a:p>
        </p:txBody>
      </p:sp>
      <p:pic>
        <p:nvPicPr>
          <p:cNvPr id="7" name="Picture 6" descr="14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8094133" cy="24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Import Data from Excel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3429000" cy="4953000"/>
          </a:xfrm>
        </p:spPr>
        <p:txBody>
          <a:bodyPr/>
          <a:lstStyle/>
          <a:p>
            <a:pPr lvl="1" rtl="0">
              <a:buFont typeface="+mj-lt"/>
              <a:buAutoNum type="arabicPeriod" startAt="9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Next &gt;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display the next screen, shown at right, where the wizard prompts you to review the field properties.</a:t>
            </a:r>
          </a:p>
          <a:p>
            <a:pPr lvl="1" rtl="0">
              <a:buAutoNum type="arabicPeriod" startAt="9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the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ZIP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column header to display the corresponding field properties.</a:t>
            </a:r>
            <a:endParaRPr lang="en-US" b="0" i="0" u="none" strike="noStrike" baseline="0" smtClean="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 descr="14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600200"/>
            <a:ext cx="4813823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59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Import Data from Excel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rtl="0">
              <a:buFont typeface="+mj-lt"/>
              <a:buAutoNum type="arabicPeriod" startAt="11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 the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Data Type: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down arrow and click 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Short Text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, as shown below.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 descr="14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362200"/>
            <a:ext cx="6179740" cy="362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6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b="0" i="0" u="none" strike="noStrike" baseline="0" smtClean="0">
                <a:solidFill>
                  <a:srgbClr val="BA141A"/>
                </a:solidFill>
                <a:latin typeface="Segoe"/>
                <a:ea typeface="ＭＳ ゴシック"/>
              </a:rPr>
              <a:t>Step by Step: Import Data from Excel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4000"/>
            <a:ext cx="2743200" cy="4953000"/>
          </a:xfrm>
        </p:spPr>
        <p:txBody>
          <a:bodyPr/>
          <a:lstStyle/>
          <a:p>
            <a:pPr lvl="1" rtl="0">
              <a:buFont typeface="+mj-lt"/>
              <a:buAutoNum type="arabicPeriod" startAt="12"/>
            </a:pP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Click</a:t>
            </a:r>
            <a:r>
              <a:rPr lang="en-US" b="1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 Next &gt; </a:t>
            </a:r>
            <a:r>
              <a:rPr lang="en-US" b="0" i="0" u="none" strike="noStrike" baseline="0" smtClean="0">
                <a:solidFill>
                  <a:srgbClr val="000000"/>
                </a:solidFill>
                <a:latin typeface="Segoe"/>
                <a:ea typeface="ＭＳ ゴシック"/>
              </a:rPr>
              <a:t>to display the next screen, as shown at right.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2014, John Wiley &amp; Sons, Inc.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629403" y="6245225"/>
            <a:ext cx="3885191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27066C-25CD-4A3B-B69F-B91E783C25B3}" type="slidenum">
              <a:rPr lang="en-US"/>
              <a:pPr>
                <a:defRPr/>
              </a:pPr>
              <a:t>8</a:t>
            </a:fld>
            <a:endParaRPr lang="en-US"/>
          </a:p>
        </p:txBody>
      </p:sp>
      <p:pic>
        <p:nvPicPr>
          <p:cNvPr id="7" name="Picture 6" descr="14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1600201"/>
            <a:ext cx="5397941" cy="387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9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BA141A"/>
                </a:solidFill>
                <a:latin typeface="Segoe"/>
                <a:ea typeface="ＭＳ ゴシック"/>
              </a:rPr>
              <a:t>Step by Step: Import Data from Excel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3200400" cy="4953000"/>
          </a:xfrm>
        </p:spPr>
        <p:txBody>
          <a:bodyPr/>
          <a:lstStyle/>
          <a:p>
            <a:pPr lvl="1">
              <a:buFont typeface="+mj-lt"/>
              <a:buAutoNum type="arabicPeriod" startAt="13"/>
            </a:pPr>
            <a:r>
              <a:rPr lang="en-US" sz="2000">
                <a:solidFill>
                  <a:srgbClr val="000000"/>
                </a:solidFill>
                <a:latin typeface="Segoe"/>
                <a:ea typeface="ＭＳ ゴシック"/>
              </a:rPr>
              <a:t>Click </a:t>
            </a:r>
            <a:r>
              <a:rPr lang="en-US" sz="2000" b="1">
                <a:solidFill>
                  <a:srgbClr val="000000"/>
                </a:solidFill>
                <a:latin typeface="Segoe"/>
                <a:ea typeface="ＭＳ ゴシック"/>
              </a:rPr>
              <a:t>Next &gt; </a:t>
            </a:r>
            <a:r>
              <a:rPr lang="en-US" sz="2000">
                <a:solidFill>
                  <a:srgbClr val="000000"/>
                </a:solidFill>
                <a:latin typeface="Segoe"/>
                <a:ea typeface="ＭＳ ゴシック"/>
              </a:rPr>
              <a:t>to let Access add the primary key. The final screen appears, as shown at right.</a:t>
            </a:r>
          </a:p>
          <a:p>
            <a:pPr lvl="1">
              <a:buFont typeface="+mj-lt"/>
              <a:buAutoNum type="arabicPeriod" startAt="13"/>
            </a:pPr>
            <a:r>
              <a:rPr lang="en-US" sz="2000">
                <a:solidFill>
                  <a:srgbClr val="000000"/>
                </a:solidFill>
                <a:latin typeface="Segoe"/>
                <a:ea typeface="ＭＳ ゴシック"/>
              </a:rPr>
              <a:t>In the Import to Table box, key </a:t>
            </a:r>
            <a:r>
              <a:rPr lang="en-US" sz="2000" b="1">
                <a:solidFill>
                  <a:srgbClr val="000000"/>
                </a:solidFill>
                <a:latin typeface="Segoe"/>
                <a:ea typeface="ＭＳ ゴシック"/>
              </a:rPr>
              <a:t>New Employees </a:t>
            </a:r>
            <a:r>
              <a:rPr lang="en-US" sz="2000">
                <a:solidFill>
                  <a:srgbClr val="000000"/>
                </a:solidFill>
                <a:latin typeface="Segoe"/>
                <a:ea typeface="ＭＳ ゴシック"/>
              </a:rPr>
              <a:t>and then click </a:t>
            </a:r>
            <a:r>
              <a:rPr lang="en-US" sz="2000" b="1">
                <a:solidFill>
                  <a:srgbClr val="000000"/>
                </a:solidFill>
                <a:latin typeface="Segoe"/>
                <a:ea typeface="ＭＳ ゴシック"/>
              </a:rPr>
              <a:t>Finish</a:t>
            </a:r>
            <a:r>
              <a:rPr lang="en-US" sz="2000">
                <a:solidFill>
                  <a:srgbClr val="000000"/>
                </a:solidFill>
                <a:latin typeface="Segoe"/>
                <a:ea typeface="ＭＳ ゴシック"/>
              </a:rPr>
              <a:t>. When the Save Import Steps prompt appears, click </a:t>
            </a:r>
            <a:r>
              <a:rPr lang="en-US" sz="2000" b="1">
                <a:solidFill>
                  <a:srgbClr val="000000"/>
                </a:solidFill>
                <a:latin typeface="Segoe"/>
                <a:ea typeface="ＭＳ ゴシック"/>
              </a:rPr>
              <a:t>Close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ＭＳ ゴシック"/>
              </a:rPr>
              <a:t>.</a:t>
            </a:r>
          </a:p>
          <a:p>
            <a:pPr lvl="1">
              <a:buFont typeface="+mj-lt"/>
              <a:buAutoNum type="arabicPeriod" startAt="13"/>
            </a:pPr>
            <a:endParaRPr lang="en-US" sz="2000">
              <a:solidFill>
                <a:srgbClr val="000000"/>
              </a:solidFill>
              <a:latin typeface="Univers-Light"/>
              <a:ea typeface="Univers-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2014, John Wiley &amp; Sons, Inc.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Microsoft Official Academic Course, Microsoft Access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53F413-A379-4AA4-A6AE-7C7FDF82C384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Picture 6" descr="14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00" y="1600200"/>
            <a:ext cx="4910667" cy="349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81597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309</TotalTime>
  <Words>3063</Words>
  <Application>Microsoft Office PowerPoint</Application>
  <PresentationFormat>On-screen Show (4:3)</PresentationFormat>
  <Paragraphs>318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ＭＳ ゴシック</vt:lpstr>
      <vt:lpstr>Arial</vt:lpstr>
      <vt:lpstr>Calibri</vt:lpstr>
      <vt:lpstr>Franklin Gothic Book</vt:lpstr>
      <vt:lpstr>Franklin Gothic Medium</vt:lpstr>
      <vt:lpstr>Segoe</vt:lpstr>
      <vt:lpstr>Segoe UI</vt:lpstr>
      <vt:lpstr>Segoe UI Light</vt:lpstr>
      <vt:lpstr>Segoe UI Semibold</vt:lpstr>
      <vt:lpstr>Segoe UI Semilight</vt:lpstr>
      <vt:lpstr>Times New Roman</vt:lpstr>
      <vt:lpstr>Univers-BlackExt</vt:lpstr>
      <vt:lpstr>Univers-Light</vt:lpstr>
      <vt:lpstr>Univers-Oblique</vt:lpstr>
      <vt:lpstr>template</vt:lpstr>
      <vt:lpstr>Import and Export Data</vt:lpstr>
      <vt:lpstr>Objectives</vt:lpstr>
      <vt:lpstr>Step by Step: Import Data from Excel</vt:lpstr>
      <vt:lpstr>Step by Step: Import Data from Excel</vt:lpstr>
      <vt:lpstr>Step by Step: Import Data from Excel</vt:lpstr>
      <vt:lpstr>Step by Step: Import Data from Excel</vt:lpstr>
      <vt:lpstr>Step by Step: Import Data from Excel</vt:lpstr>
      <vt:lpstr>Step by Step: Import Data from Excel</vt:lpstr>
      <vt:lpstr>Step by Step: Import Data from Excel</vt:lpstr>
      <vt:lpstr>Step by Step: Import Data from Excel</vt:lpstr>
      <vt:lpstr>Step by Step: Import Table Data from Another Access Database</vt:lpstr>
      <vt:lpstr>Step by Step: Import Table Data from Another Access Database</vt:lpstr>
      <vt:lpstr>Step by Step: Import Table Data from Another Access Database</vt:lpstr>
      <vt:lpstr>Step by Step: Link to an External Data Source</vt:lpstr>
      <vt:lpstr>Step by Step: Link to an External Data Source</vt:lpstr>
      <vt:lpstr>Step by Step: Link to an External Data Source</vt:lpstr>
      <vt:lpstr>Step by Step: Link to an External Data Source</vt:lpstr>
      <vt:lpstr>Step by Step: Link to an External Data Source</vt:lpstr>
      <vt:lpstr>Step by Step: Link to an External Data Source</vt:lpstr>
      <vt:lpstr>Step by Step: Link to an External Data Source</vt:lpstr>
      <vt:lpstr>Step by Step: Save Import Specifications</vt:lpstr>
      <vt:lpstr>Step by Step: Save Import Specifications</vt:lpstr>
      <vt:lpstr>Step by Step: Save Import Specifications</vt:lpstr>
      <vt:lpstr>Step by Step: Save Import Specifications</vt:lpstr>
      <vt:lpstr>Step by Step: Save Import Specifications</vt:lpstr>
      <vt:lpstr>Step by Step: Save Import Specifications</vt:lpstr>
      <vt:lpstr>Step by Step: Save Import Specifications</vt:lpstr>
      <vt:lpstr>Step by Step: Save Import Specifications</vt:lpstr>
      <vt:lpstr>Step by Step: Run Import Specifications</vt:lpstr>
      <vt:lpstr>Step by Step: Run Import Specifications</vt:lpstr>
      <vt:lpstr>Step by Step: Run Import Specifications</vt:lpstr>
      <vt:lpstr>Step by Step: Run Import Specifications</vt:lpstr>
      <vt:lpstr>Step by Step: Run Import Specifications</vt:lpstr>
      <vt:lpstr>Step by Step: Exporting from a Table to Excel</vt:lpstr>
      <vt:lpstr>Step by Step: Exporting from a Table to Excel</vt:lpstr>
      <vt:lpstr>Step by Step: Exporting from a Table to Excel</vt:lpstr>
      <vt:lpstr>Step by Step: Export from a Query to Word</vt:lpstr>
      <vt:lpstr>Step by Step: Export from a Query to Word</vt:lpstr>
      <vt:lpstr>Step by Step: Export from a Query to Word</vt:lpstr>
      <vt:lpstr>Step by Step: Save Export Specifications</vt:lpstr>
      <vt:lpstr>Step by Step: Save Export Specifications</vt:lpstr>
      <vt:lpstr>Step by Step: Save Export Specifications</vt:lpstr>
      <vt:lpstr>Step by Step: Save Export Specifications</vt:lpstr>
      <vt:lpstr>Step by Step: Save Export Specifications</vt:lpstr>
      <vt:lpstr>Step by Step: Run Export Specifications</vt:lpstr>
      <vt:lpstr>Step by Step: Run Export Specifications</vt:lpstr>
      <vt:lpstr>Step by Step: Run Export Specifications</vt:lpstr>
      <vt:lpstr>Step by Step: Run Export Specifications</vt:lpstr>
      <vt:lpstr>Step by Step: Run Export Specifications</vt:lpstr>
      <vt:lpstr>Step by Step: Run Export Specifications</vt:lpstr>
      <vt:lpstr>Skill 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</dc:title>
  <dc:creator>Box Twelve Communications, Inc.</dc:creator>
  <cp:lastModifiedBy>Shawn White (Waypoint Ventures LLC)</cp:lastModifiedBy>
  <cp:revision>333</cp:revision>
  <dcterms:created xsi:type="dcterms:W3CDTF">2011-08-08T12:10:51Z</dcterms:created>
  <dcterms:modified xsi:type="dcterms:W3CDTF">2016-04-11T07:41:46Z</dcterms:modified>
</cp:coreProperties>
</file>